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57" r:id="rId4"/>
    <p:sldId id="258" r:id="rId5"/>
    <p:sldId id="259" r:id="rId6"/>
    <p:sldId id="269" r:id="rId7"/>
    <p:sldId id="262" r:id="rId8"/>
    <p:sldId id="260" r:id="rId9"/>
    <p:sldId id="266" r:id="rId10"/>
    <p:sldId id="267" r:id="rId11"/>
    <p:sldId id="263" r:id="rId12"/>
    <p:sldId id="261" r:id="rId13"/>
    <p:sldId id="264" r:id="rId14"/>
  </p:sldIdLst>
  <p:sldSz cx="18288000" cy="10287000"/>
  <p:notesSz cx="6858000" cy="9144000"/>
  <p:embeddedFontLst>
    <p:embeddedFont>
      <p:font typeface="Cambria Math" panose="02040503050406030204" pitchFamily="18" charset="0"/>
      <p:regular r:id="rId15"/>
    </p:embeddedFont>
    <p:embeddedFont>
      <p:font typeface="TT Hoves" panose="020B0604020202020204" charset="0"/>
      <p:regular r:id="rId16"/>
    </p:embeddedFont>
    <p:embeddedFont>
      <p:font typeface="TT Hoves Bold" panose="020B0604020202020204" charset="0"/>
      <p:regular r:id="rId17"/>
    </p:embeddedFont>
    <p:embeddedFont>
      <p:font typeface="TT Hoves Italic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p:scale>
          <a:sx n="50" d="100"/>
          <a:sy n="50" d="100"/>
        </p:scale>
        <p:origin x="590"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JP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4" name="Group 4"/>
          <p:cNvGrpSpPr/>
          <p:nvPr/>
        </p:nvGrpSpPr>
        <p:grpSpPr>
          <a:xfrm>
            <a:off x="15087600" y="1016276"/>
            <a:ext cx="1574283" cy="60369"/>
            <a:chOff x="0" y="0"/>
            <a:chExt cx="414626" cy="15900"/>
          </a:xfrm>
        </p:grpSpPr>
        <p:sp>
          <p:nvSpPr>
            <p:cNvPr id="5" name="Freeform 5"/>
            <p:cNvSpPr/>
            <p:nvPr/>
          </p:nvSpPr>
          <p:spPr>
            <a:xfrm>
              <a:off x="0" y="0"/>
              <a:ext cx="414626" cy="15900"/>
            </a:xfrm>
            <a:custGeom>
              <a:avLst/>
              <a:gdLst/>
              <a:ahLst/>
              <a:cxnLst/>
              <a:rect l="l" t="t" r="r" b="b"/>
              <a:pathLst>
                <a:path w="414626" h="15900">
                  <a:moveTo>
                    <a:pt x="7950" y="0"/>
                  </a:moveTo>
                  <a:lnTo>
                    <a:pt x="406676" y="0"/>
                  </a:lnTo>
                  <a:cubicBezTo>
                    <a:pt x="408785" y="0"/>
                    <a:pt x="410807" y="838"/>
                    <a:pt x="412298" y="2328"/>
                  </a:cubicBezTo>
                  <a:cubicBezTo>
                    <a:pt x="413788" y="3819"/>
                    <a:pt x="414626" y="5841"/>
                    <a:pt x="414626" y="7950"/>
                  </a:cubicBezTo>
                  <a:lnTo>
                    <a:pt x="414626" y="7950"/>
                  </a:lnTo>
                  <a:cubicBezTo>
                    <a:pt x="414626" y="10058"/>
                    <a:pt x="413788" y="12080"/>
                    <a:pt x="412298" y="13571"/>
                  </a:cubicBezTo>
                  <a:cubicBezTo>
                    <a:pt x="410807" y="15062"/>
                    <a:pt x="408785" y="15900"/>
                    <a:pt x="406676" y="15900"/>
                  </a:cubicBezTo>
                  <a:lnTo>
                    <a:pt x="7950" y="15900"/>
                  </a:lnTo>
                  <a:cubicBezTo>
                    <a:pt x="5841" y="15900"/>
                    <a:pt x="3819" y="15062"/>
                    <a:pt x="2328" y="13571"/>
                  </a:cubicBezTo>
                  <a:cubicBezTo>
                    <a:pt x="838" y="12080"/>
                    <a:pt x="0" y="10058"/>
                    <a:pt x="0" y="7950"/>
                  </a:cubicBezTo>
                  <a:lnTo>
                    <a:pt x="0" y="7950"/>
                  </a:lnTo>
                  <a:cubicBezTo>
                    <a:pt x="0" y="5841"/>
                    <a:pt x="838" y="3819"/>
                    <a:pt x="2328" y="2328"/>
                  </a:cubicBezTo>
                  <a:cubicBezTo>
                    <a:pt x="3819" y="838"/>
                    <a:pt x="5841" y="0"/>
                    <a:pt x="7950" y="0"/>
                  </a:cubicBezTo>
                  <a:close/>
                </a:path>
              </a:pathLst>
            </a:custGeom>
            <a:solidFill>
              <a:srgbClr val="FFFFFF"/>
            </a:solidFill>
            <a:ln cap="rnd">
              <a:noFill/>
              <a:prstDash val="solid"/>
              <a:round/>
            </a:ln>
          </p:spPr>
        </p:sp>
        <p:sp>
          <p:nvSpPr>
            <p:cNvPr id="6" name="TextBox 6"/>
            <p:cNvSpPr txBox="1"/>
            <p:nvPr/>
          </p:nvSpPr>
          <p:spPr>
            <a:xfrm>
              <a:off x="0" y="-47625"/>
              <a:ext cx="414626" cy="63525"/>
            </a:xfrm>
            <a:prstGeom prst="rect">
              <a:avLst/>
            </a:prstGeom>
          </p:spPr>
          <p:txBody>
            <a:bodyPr lIns="50800" tIns="50800" rIns="50800" bIns="50800" rtlCol="0" anchor="ctr"/>
            <a:lstStyle/>
            <a:p>
              <a:pPr algn="ctr">
                <a:lnSpc>
                  <a:spcPts val="3499"/>
                </a:lnSpc>
              </a:pPr>
              <a:endParaRPr/>
            </a:p>
          </p:txBody>
        </p:sp>
      </p:grpSp>
      <p:sp>
        <p:nvSpPr>
          <p:cNvPr id="7" name="Freeform 7"/>
          <p:cNvSpPr/>
          <p:nvPr/>
        </p:nvSpPr>
        <p:spPr>
          <a:xfrm>
            <a:off x="-2480522" y="7267206"/>
            <a:ext cx="5038858" cy="4289328"/>
          </a:xfrm>
          <a:custGeom>
            <a:avLst/>
            <a:gdLst/>
            <a:ahLst/>
            <a:cxnLst/>
            <a:rect l="l" t="t" r="r" b="b"/>
            <a:pathLst>
              <a:path w="5038858" h="4289328">
                <a:moveTo>
                  <a:pt x="0" y="0"/>
                </a:moveTo>
                <a:lnTo>
                  <a:pt x="5038858" y="0"/>
                </a:lnTo>
                <a:lnTo>
                  <a:pt x="5038858" y="4289328"/>
                </a:lnTo>
                <a:lnTo>
                  <a:pt x="0" y="4289328"/>
                </a:lnTo>
                <a:lnTo>
                  <a:pt x="0" y="0"/>
                </a:lnTo>
                <a:close/>
              </a:path>
            </a:pathLst>
          </a:custGeom>
          <a:blipFill>
            <a:blip r:embed="rId3"/>
            <a:stretch>
              <a:fillRect/>
            </a:stretch>
          </a:blipFill>
        </p:spPr>
      </p:sp>
      <p:sp>
        <p:nvSpPr>
          <p:cNvPr id="8" name="TextBox 8"/>
          <p:cNvSpPr txBox="1"/>
          <p:nvPr/>
        </p:nvSpPr>
        <p:spPr>
          <a:xfrm>
            <a:off x="1773902" y="2772582"/>
            <a:ext cx="15889521" cy="2051739"/>
          </a:xfrm>
          <a:prstGeom prst="rect">
            <a:avLst/>
          </a:prstGeom>
        </p:spPr>
        <p:txBody>
          <a:bodyPr lIns="0" tIns="0" rIns="0" bIns="0" rtlCol="0" anchor="t">
            <a:spAutoFit/>
          </a:bodyPr>
          <a:lstStyle/>
          <a:p>
            <a:pPr marL="0" lvl="0" indent="0" algn="ctr">
              <a:lnSpc>
                <a:spcPts val="16750"/>
              </a:lnSpc>
              <a:spcBef>
                <a:spcPct val="0"/>
              </a:spcBef>
            </a:pPr>
            <a:r>
              <a:rPr lang="en-US" sz="11964" b="1" dirty="0">
                <a:solidFill>
                  <a:srgbClr val="FFFFFF"/>
                </a:solidFill>
                <a:latin typeface="TT Hoves Bold"/>
                <a:ea typeface="TT Hoves Bold"/>
                <a:cs typeface="TT Hoves Bold"/>
                <a:sym typeface="TT Hoves Bold"/>
              </a:rPr>
              <a:t>Image Classification </a:t>
            </a:r>
          </a:p>
        </p:txBody>
      </p:sp>
      <p:sp>
        <p:nvSpPr>
          <p:cNvPr id="10" name="TextBox 10"/>
          <p:cNvSpPr txBox="1"/>
          <p:nvPr/>
        </p:nvSpPr>
        <p:spPr>
          <a:xfrm>
            <a:off x="4667377" y="6558423"/>
            <a:ext cx="8713763" cy="863600"/>
          </a:xfrm>
          <a:prstGeom prst="rect">
            <a:avLst/>
          </a:prstGeom>
        </p:spPr>
        <p:txBody>
          <a:bodyPr lIns="0" tIns="0" rIns="0" bIns="0" rtlCol="0" anchor="t">
            <a:spAutoFit/>
          </a:bodyPr>
          <a:lstStyle/>
          <a:p>
            <a:pPr marL="0" lvl="0" indent="0" algn="ctr">
              <a:lnSpc>
                <a:spcPts val="7000"/>
              </a:lnSpc>
              <a:spcBef>
                <a:spcPct val="0"/>
              </a:spcBef>
            </a:pPr>
            <a:r>
              <a:rPr lang="en-US" sz="5000" i="1">
                <a:solidFill>
                  <a:srgbClr val="FFFFFF"/>
                </a:solidFill>
                <a:latin typeface="TT Hoves Italics"/>
                <a:ea typeface="TT Hoves Italics"/>
                <a:cs typeface="TT Hoves Italics"/>
                <a:sym typeface="TT Hoves Italics"/>
              </a:rPr>
              <a:t>Using Large Dataset</a:t>
            </a:r>
          </a:p>
        </p:txBody>
      </p:sp>
      <p:sp>
        <p:nvSpPr>
          <p:cNvPr id="12" name="TextBox 12"/>
          <p:cNvSpPr txBox="1"/>
          <p:nvPr/>
        </p:nvSpPr>
        <p:spPr>
          <a:xfrm>
            <a:off x="16136653" y="793750"/>
            <a:ext cx="1721987" cy="422275"/>
          </a:xfrm>
          <a:prstGeom prst="rect">
            <a:avLst/>
          </a:prstGeom>
        </p:spPr>
        <p:txBody>
          <a:bodyPr lIns="0" tIns="0" rIns="0" bIns="0" rtlCol="0" anchor="t">
            <a:spAutoFit/>
          </a:bodyPr>
          <a:lstStyle/>
          <a:p>
            <a:pPr marL="0" lvl="0" indent="0" algn="r">
              <a:lnSpc>
                <a:spcPts val="3499"/>
              </a:lnSpc>
              <a:spcBef>
                <a:spcPct val="0"/>
              </a:spcBef>
            </a:pPr>
            <a:r>
              <a:rPr lang="en-US" sz="2499" spc="-49" dirty="0">
                <a:solidFill>
                  <a:srgbClr val="FFFFFF"/>
                </a:solidFill>
                <a:latin typeface="TT Hoves"/>
                <a:ea typeface="TT Hoves"/>
                <a:cs typeface="TT Hoves"/>
                <a:sym typeface="TT Hoves"/>
              </a:rPr>
              <a:t>KPRIET</a:t>
            </a:r>
          </a:p>
        </p:txBody>
      </p:sp>
      <p:sp>
        <p:nvSpPr>
          <p:cNvPr id="13" name="Freeform 13"/>
          <p:cNvSpPr/>
          <p:nvPr/>
        </p:nvSpPr>
        <p:spPr>
          <a:xfrm>
            <a:off x="15729664" y="7267206"/>
            <a:ext cx="5038858" cy="4289328"/>
          </a:xfrm>
          <a:custGeom>
            <a:avLst/>
            <a:gdLst/>
            <a:ahLst/>
            <a:cxnLst/>
            <a:rect l="l" t="t" r="r" b="b"/>
            <a:pathLst>
              <a:path w="5038858" h="4289328">
                <a:moveTo>
                  <a:pt x="0" y="0"/>
                </a:moveTo>
                <a:lnTo>
                  <a:pt x="5038858" y="0"/>
                </a:lnTo>
                <a:lnTo>
                  <a:pt x="5038858" y="4289328"/>
                </a:lnTo>
                <a:lnTo>
                  <a:pt x="0" y="4289328"/>
                </a:lnTo>
                <a:lnTo>
                  <a:pt x="0" y="0"/>
                </a:lnTo>
                <a:close/>
              </a:path>
            </a:pathLst>
          </a:custGeom>
          <a:blipFill>
            <a:blip r:embed="rId3"/>
            <a:stretch>
              <a:fillRect/>
            </a:stretch>
          </a:blipFill>
        </p:spPr>
      </p:sp>
      <p:sp>
        <p:nvSpPr>
          <p:cNvPr id="14" name="TextBox 14"/>
          <p:cNvSpPr txBox="1"/>
          <p:nvPr/>
        </p:nvSpPr>
        <p:spPr>
          <a:xfrm>
            <a:off x="6400800" y="8250810"/>
            <a:ext cx="15580438" cy="1729888"/>
          </a:xfrm>
          <a:prstGeom prst="rect">
            <a:avLst/>
          </a:prstGeom>
        </p:spPr>
        <p:txBody>
          <a:bodyPr lIns="0" tIns="0" rIns="0" bIns="0" rtlCol="0" anchor="t">
            <a:spAutoFit/>
          </a:bodyPr>
          <a:lstStyle/>
          <a:p>
            <a:pPr algn="ctr">
              <a:lnSpc>
                <a:spcPts val="4653"/>
              </a:lnSpc>
            </a:pPr>
            <a:r>
              <a:rPr lang="en-US" sz="3323" dirty="0">
                <a:solidFill>
                  <a:srgbClr val="FFFFFF"/>
                </a:solidFill>
                <a:latin typeface="TT Hoves"/>
                <a:ea typeface="TT Hoves"/>
                <a:cs typeface="TT Hoves"/>
                <a:sym typeface="TT Hoves"/>
              </a:rPr>
              <a:t>Presented By </a:t>
            </a:r>
          </a:p>
          <a:p>
            <a:pPr algn="ctr">
              <a:lnSpc>
                <a:spcPts val="4653"/>
              </a:lnSpc>
            </a:pPr>
            <a:r>
              <a:rPr lang="en-US" sz="3323" dirty="0">
                <a:solidFill>
                  <a:srgbClr val="FFFFFF"/>
                </a:solidFill>
                <a:latin typeface="TT Hoves"/>
                <a:ea typeface="TT Hoves"/>
                <a:cs typeface="TT Hoves"/>
                <a:sym typeface="TT Hoves"/>
              </a:rPr>
              <a:t> </a:t>
            </a:r>
            <a:r>
              <a:rPr lang="en-US" sz="3323" dirty="0" err="1">
                <a:solidFill>
                  <a:srgbClr val="FFFFFF"/>
                </a:solidFill>
                <a:latin typeface="TT Hoves"/>
                <a:ea typeface="TT Hoves"/>
                <a:cs typeface="TT Hoves"/>
                <a:sym typeface="TT Hoves"/>
              </a:rPr>
              <a:t>Sibiram</a:t>
            </a:r>
            <a:r>
              <a:rPr lang="en-US" sz="3323" dirty="0">
                <a:solidFill>
                  <a:srgbClr val="FFFFFF"/>
                </a:solidFill>
                <a:latin typeface="TT Hoves"/>
                <a:ea typeface="TT Hoves"/>
                <a:cs typeface="TT Hoves"/>
                <a:sym typeface="TT Hoves"/>
              </a:rPr>
              <a:t> T</a:t>
            </a:r>
          </a:p>
          <a:p>
            <a:pPr marL="0" lvl="0" indent="0" algn="ctr">
              <a:lnSpc>
                <a:spcPts val="4653"/>
              </a:lnSpc>
              <a:spcBef>
                <a:spcPct val="0"/>
              </a:spcBef>
            </a:pPr>
            <a:r>
              <a:rPr lang="en-US" sz="3323" dirty="0">
                <a:solidFill>
                  <a:srgbClr val="FFFFFF"/>
                </a:solidFill>
                <a:latin typeface="TT Hoves"/>
                <a:ea typeface="TT Hoves"/>
                <a:cs typeface="TT Hoves"/>
                <a:sym typeface="TT Hoves"/>
              </a:rPr>
              <a:t>Kiruba 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01918-BFEE-FB31-0999-AB81E5E455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42481D-3299-6258-273D-C9032C764EB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107E0FFE-0949-E883-9ACB-A1E371DEB6BA}"/>
              </a:ext>
            </a:extLst>
          </p:cNvPr>
          <p:cNvSpPr/>
          <p:nvPr/>
        </p:nvSpPr>
        <p:spPr>
          <a:xfrm>
            <a:off x="-1767569" y="7693021"/>
            <a:ext cx="7315200" cy="2886179"/>
          </a:xfrm>
          <a:custGeom>
            <a:avLst/>
            <a:gdLst/>
            <a:ahLst/>
            <a:cxnLst/>
            <a:rect l="l" t="t" r="r" b="b"/>
            <a:pathLst>
              <a:path w="7315200" h="2886179">
                <a:moveTo>
                  <a:pt x="0" y="0"/>
                </a:moveTo>
                <a:lnTo>
                  <a:pt x="7315200" y="0"/>
                </a:lnTo>
                <a:lnTo>
                  <a:pt x="7315200" y="2886179"/>
                </a:lnTo>
                <a:lnTo>
                  <a:pt x="0" y="2886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9D326964-EE0C-A327-FA9E-283D1DC7384C}"/>
              </a:ext>
            </a:extLst>
          </p:cNvPr>
          <p:cNvSpPr/>
          <p:nvPr/>
        </p:nvSpPr>
        <p:spPr>
          <a:xfrm>
            <a:off x="13601700" y="7693021"/>
            <a:ext cx="7315200" cy="2886179"/>
          </a:xfrm>
          <a:custGeom>
            <a:avLst/>
            <a:gdLst/>
            <a:ahLst/>
            <a:cxnLst/>
            <a:rect l="l" t="t" r="r" b="b"/>
            <a:pathLst>
              <a:path w="7315200" h="2886179">
                <a:moveTo>
                  <a:pt x="0" y="0"/>
                </a:moveTo>
                <a:lnTo>
                  <a:pt x="7315200" y="0"/>
                </a:lnTo>
                <a:lnTo>
                  <a:pt x="7315200" y="2886179"/>
                </a:lnTo>
                <a:lnTo>
                  <a:pt x="0" y="2886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a:extLst>
              <a:ext uri="{FF2B5EF4-FFF2-40B4-BE49-F238E27FC236}">
                <a16:creationId xmlns:a16="http://schemas.microsoft.com/office/drawing/2014/main" id="{5F53F689-D3CC-8E14-BE96-BCD201B22475}"/>
              </a:ext>
            </a:extLst>
          </p:cNvPr>
          <p:cNvSpPr txBox="1"/>
          <p:nvPr/>
        </p:nvSpPr>
        <p:spPr>
          <a:xfrm>
            <a:off x="3429000" y="266700"/>
            <a:ext cx="10474199" cy="727075"/>
          </a:xfrm>
          <a:prstGeom prst="rect">
            <a:avLst/>
          </a:prstGeom>
        </p:spPr>
        <p:txBody>
          <a:bodyPr lIns="0" tIns="0" rIns="0" bIns="0" rtlCol="0" anchor="t">
            <a:spAutoFit/>
          </a:bodyPr>
          <a:lstStyle/>
          <a:p>
            <a:pPr marL="0" lvl="0" indent="0" algn="ctr">
              <a:lnSpc>
                <a:spcPts val="5600"/>
              </a:lnSpc>
            </a:pPr>
            <a:r>
              <a:rPr lang="en-US" sz="5000" b="1" dirty="0">
                <a:solidFill>
                  <a:srgbClr val="FFFFFF"/>
                </a:solidFill>
                <a:latin typeface="TT Hoves Bold"/>
                <a:ea typeface="TT Hoves Bold"/>
                <a:cs typeface="TT Hoves Bold"/>
                <a:sym typeface="TT Hoves Bold"/>
              </a:rPr>
              <a:t>Output(</a:t>
            </a:r>
            <a:r>
              <a:rPr lang="en-US" sz="5000" b="1" dirty="0" err="1">
                <a:solidFill>
                  <a:srgbClr val="FFFFFF"/>
                </a:solidFill>
                <a:latin typeface="TT Hoves Bold"/>
                <a:ea typeface="TT Hoves Bold"/>
                <a:cs typeface="TT Hoves Bold"/>
                <a:sym typeface="TT Hoves Bold"/>
              </a:rPr>
              <a:t>MobileNet</a:t>
            </a:r>
            <a:r>
              <a:rPr lang="en-US" sz="5000" b="1" dirty="0">
                <a:solidFill>
                  <a:srgbClr val="FFFFFF"/>
                </a:solidFill>
                <a:latin typeface="TT Hoves Bold"/>
                <a:ea typeface="TT Hoves Bold"/>
                <a:cs typeface="TT Hoves Bold"/>
                <a:sym typeface="TT Hoves Bold"/>
              </a:rPr>
              <a:t>) </a:t>
            </a:r>
          </a:p>
        </p:txBody>
      </p:sp>
      <p:pic>
        <p:nvPicPr>
          <p:cNvPr id="5" name="Picture 2">
            <a:extLst>
              <a:ext uri="{FF2B5EF4-FFF2-40B4-BE49-F238E27FC236}">
                <a16:creationId xmlns:a16="http://schemas.microsoft.com/office/drawing/2014/main" id="{84E09A96-6CBB-8E96-A44B-1810E5CF3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562100"/>
            <a:ext cx="9780612" cy="8458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7503242-5255-842D-470C-1D39BFBD8B0A}"/>
              </a:ext>
            </a:extLst>
          </p:cNvPr>
          <p:cNvPicPr>
            <a:picLocks noChangeAspect="1"/>
          </p:cNvPicPr>
          <p:nvPr/>
        </p:nvPicPr>
        <p:blipFill>
          <a:blip r:embed="rId6"/>
          <a:stretch>
            <a:fillRect/>
          </a:stretch>
        </p:blipFill>
        <p:spPr>
          <a:xfrm>
            <a:off x="10279446" y="1557728"/>
            <a:ext cx="7731058" cy="5566362"/>
          </a:xfrm>
          <a:prstGeom prst="rect">
            <a:avLst/>
          </a:prstGeom>
        </p:spPr>
      </p:pic>
      <p:pic>
        <p:nvPicPr>
          <p:cNvPr id="9" name="Picture 8">
            <a:extLst>
              <a:ext uri="{FF2B5EF4-FFF2-40B4-BE49-F238E27FC236}">
                <a16:creationId xmlns:a16="http://schemas.microsoft.com/office/drawing/2014/main" id="{18CE86DA-A665-863A-1B3C-EC473FF10EC0}"/>
              </a:ext>
            </a:extLst>
          </p:cNvPr>
          <p:cNvPicPr>
            <a:picLocks noChangeAspect="1"/>
          </p:cNvPicPr>
          <p:nvPr/>
        </p:nvPicPr>
        <p:blipFill>
          <a:blip r:embed="rId7"/>
          <a:stretch>
            <a:fillRect/>
          </a:stretch>
        </p:blipFill>
        <p:spPr>
          <a:xfrm>
            <a:off x="10383458" y="8146120"/>
            <a:ext cx="7627046" cy="989990"/>
          </a:xfrm>
          <a:prstGeom prst="rect">
            <a:avLst/>
          </a:prstGeom>
        </p:spPr>
      </p:pic>
    </p:spTree>
    <p:extLst>
      <p:ext uri="{BB962C8B-B14F-4D97-AF65-F5344CB8AC3E}">
        <p14:creationId xmlns:p14="http://schemas.microsoft.com/office/powerpoint/2010/main" val="195891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999" b="-8000"/>
            </a:stretch>
          </a:blipFill>
        </p:spPr>
      </p:sp>
      <p:sp>
        <p:nvSpPr>
          <p:cNvPr id="3" name="TextBox 3"/>
          <p:cNvSpPr txBox="1"/>
          <p:nvPr/>
        </p:nvSpPr>
        <p:spPr>
          <a:xfrm>
            <a:off x="899021" y="485775"/>
            <a:ext cx="13478254" cy="727075"/>
          </a:xfrm>
          <a:prstGeom prst="rect">
            <a:avLst/>
          </a:prstGeom>
        </p:spPr>
        <p:txBody>
          <a:bodyPr lIns="0" tIns="0" rIns="0" bIns="0" rtlCol="0" anchor="t">
            <a:spAutoFit/>
          </a:bodyPr>
          <a:lstStyle/>
          <a:p>
            <a:pPr marL="0" lvl="0" indent="0" algn="l">
              <a:lnSpc>
                <a:spcPts val="5600"/>
              </a:lnSpc>
            </a:pPr>
            <a:r>
              <a:rPr lang="en-US" sz="5000" b="1" dirty="0">
                <a:solidFill>
                  <a:srgbClr val="00578F"/>
                </a:solidFill>
                <a:latin typeface="TT Hoves Bold"/>
                <a:ea typeface="TT Hoves Bold"/>
                <a:cs typeface="TT Hoves Bold"/>
                <a:sym typeface="TT Hoves Bold"/>
              </a:rPr>
              <a:t>Issues Faced</a:t>
            </a:r>
          </a:p>
        </p:txBody>
      </p:sp>
      <p:sp>
        <p:nvSpPr>
          <p:cNvPr id="4" name="TextBox 4"/>
          <p:cNvSpPr txBox="1"/>
          <p:nvPr/>
        </p:nvSpPr>
        <p:spPr>
          <a:xfrm>
            <a:off x="2007559" y="1455067"/>
            <a:ext cx="12641141" cy="2660152"/>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a:solidFill>
                  <a:srgbClr val="022942"/>
                </a:solidFill>
                <a:latin typeface="TT Hoves"/>
                <a:ea typeface="TT Hoves"/>
                <a:cs typeface="TT Hoves"/>
                <a:sym typeface="TT Hoves"/>
              </a:rPr>
              <a:t>Same fish family was split into many clusters due to small visual changes</a:t>
            </a:r>
          </a:p>
          <a:p>
            <a:pPr marL="539749" lvl="1" indent="-269875" algn="just">
              <a:lnSpc>
                <a:spcPts val="3499"/>
              </a:lnSpc>
              <a:buFont typeface="Arial"/>
              <a:buChar char="•"/>
            </a:pPr>
            <a:r>
              <a:rPr lang="en-US" sz="2499" dirty="0">
                <a:solidFill>
                  <a:srgbClr val="022942"/>
                </a:solidFill>
                <a:latin typeface="TT Hoves"/>
                <a:ea typeface="TT Hoves"/>
                <a:cs typeface="TT Hoves"/>
                <a:sym typeface="TT Hoves"/>
              </a:rPr>
              <a:t>Lighting and background (coral) strongly affected color and texture features</a:t>
            </a:r>
          </a:p>
          <a:p>
            <a:pPr marL="539749" lvl="1" indent="-269875" algn="just">
              <a:lnSpc>
                <a:spcPts val="3499"/>
              </a:lnSpc>
              <a:buFont typeface="Arial"/>
              <a:buChar char="•"/>
            </a:pPr>
            <a:r>
              <a:rPr lang="en-US" sz="2499" dirty="0">
                <a:solidFill>
                  <a:srgbClr val="022942"/>
                </a:solidFill>
                <a:latin typeface="TT Hoves"/>
                <a:ea typeface="TT Hoves"/>
                <a:cs typeface="TT Hoves"/>
                <a:sym typeface="TT Hoves"/>
              </a:rPr>
              <a:t>Overlapping fish caused incorrect feature extraction</a:t>
            </a:r>
          </a:p>
          <a:p>
            <a:pPr marL="539749" lvl="1" indent="-269875" algn="just">
              <a:lnSpc>
                <a:spcPts val="3499"/>
              </a:lnSpc>
              <a:buFont typeface="Arial"/>
              <a:buChar char="•"/>
            </a:pPr>
            <a:r>
              <a:rPr lang="en-US" sz="2499" dirty="0">
                <a:solidFill>
                  <a:srgbClr val="022942"/>
                </a:solidFill>
                <a:latin typeface="TT Hoves"/>
                <a:ea typeface="TT Hoves"/>
                <a:cs typeface="TT Hoves"/>
                <a:sym typeface="TT Hoves"/>
              </a:rPr>
              <a:t>Handcrafted features lack biological understanding of fish shape and fins</a:t>
            </a:r>
          </a:p>
          <a:p>
            <a:pPr marL="539749" lvl="1" indent="-269875" algn="just">
              <a:lnSpc>
                <a:spcPts val="3499"/>
              </a:lnSpc>
              <a:buFont typeface="Arial"/>
              <a:buChar char="•"/>
            </a:pPr>
            <a:r>
              <a:rPr lang="en-US" sz="2499" dirty="0">
                <a:solidFill>
                  <a:srgbClr val="022942"/>
                </a:solidFill>
                <a:latin typeface="TT Hoves"/>
                <a:ea typeface="TT Hoves"/>
                <a:cs typeface="TT Hoves"/>
                <a:sym typeface="TT Hoves"/>
              </a:rPr>
              <a:t>Clustering results were highly sensitive to parameters</a:t>
            </a:r>
          </a:p>
          <a:p>
            <a:pPr algn="just">
              <a:lnSpc>
                <a:spcPts val="3499"/>
              </a:lnSpc>
            </a:pPr>
            <a:endParaRPr lang="en-US" sz="2499" dirty="0">
              <a:solidFill>
                <a:srgbClr val="022942"/>
              </a:solidFill>
              <a:latin typeface="TT Hoves"/>
              <a:ea typeface="TT Hoves"/>
              <a:cs typeface="TT Hoves"/>
              <a:sym typeface="TT Hoves"/>
            </a:endParaRPr>
          </a:p>
        </p:txBody>
      </p:sp>
      <p:sp>
        <p:nvSpPr>
          <p:cNvPr id="5" name="Freeform 5"/>
          <p:cNvSpPr/>
          <p:nvPr/>
        </p:nvSpPr>
        <p:spPr>
          <a:xfrm>
            <a:off x="-1042240"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328129"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899020" y="4028586"/>
            <a:ext cx="13478254" cy="727075"/>
          </a:xfrm>
          <a:prstGeom prst="rect">
            <a:avLst/>
          </a:prstGeom>
        </p:spPr>
        <p:txBody>
          <a:bodyPr lIns="0" tIns="0" rIns="0" bIns="0" rtlCol="0" anchor="t">
            <a:spAutoFit/>
          </a:bodyPr>
          <a:lstStyle/>
          <a:p>
            <a:pPr marL="0" lvl="0" indent="0" algn="l">
              <a:lnSpc>
                <a:spcPts val="5600"/>
              </a:lnSpc>
            </a:pPr>
            <a:r>
              <a:rPr lang="en-US" sz="5000" b="1" dirty="0">
                <a:solidFill>
                  <a:srgbClr val="00578F"/>
                </a:solidFill>
                <a:latin typeface="TT Hoves Bold"/>
                <a:ea typeface="TT Hoves Bold"/>
                <a:cs typeface="TT Hoves Bold"/>
                <a:sym typeface="TT Hoves Bold"/>
              </a:rPr>
              <a:t>Method To Overcome</a:t>
            </a:r>
          </a:p>
        </p:txBody>
      </p:sp>
      <p:sp>
        <p:nvSpPr>
          <p:cNvPr id="9" name="TextBox 9"/>
          <p:cNvSpPr txBox="1"/>
          <p:nvPr/>
        </p:nvSpPr>
        <p:spPr>
          <a:xfrm>
            <a:off x="2007559" y="5034812"/>
            <a:ext cx="12641141" cy="3108993"/>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a:solidFill>
                  <a:srgbClr val="022942"/>
                </a:solidFill>
                <a:latin typeface="TT Hoves"/>
                <a:ea typeface="TT Hoves"/>
                <a:cs typeface="TT Hoves"/>
                <a:sym typeface="TT Hoves"/>
              </a:rPr>
              <a:t>Use YOLOv8 to accurately detect and crop individual fish from video</a:t>
            </a:r>
          </a:p>
          <a:p>
            <a:pPr marL="539749" lvl="1" indent="-269875" algn="just">
              <a:lnSpc>
                <a:spcPts val="3499"/>
              </a:lnSpc>
              <a:buFont typeface="Arial"/>
              <a:buChar char="•"/>
            </a:pPr>
            <a:r>
              <a:rPr lang="en-US" sz="2499" dirty="0">
                <a:solidFill>
                  <a:srgbClr val="022942"/>
                </a:solidFill>
                <a:latin typeface="TT Hoves"/>
                <a:ea typeface="TT Hoves"/>
                <a:cs typeface="TT Hoves"/>
                <a:sym typeface="TT Hoves"/>
              </a:rPr>
              <a:t>Extract deep features using Efficient Net, capturing biological shape and structure</a:t>
            </a:r>
          </a:p>
          <a:p>
            <a:pPr marL="539749" lvl="1" indent="-269875" algn="just">
              <a:lnSpc>
                <a:spcPts val="3499"/>
              </a:lnSpc>
              <a:buFont typeface="Arial"/>
              <a:buChar char="•"/>
            </a:pPr>
            <a:r>
              <a:rPr lang="en-US" sz="2499" dirty="0">
                <a:solidFill>
                  <a:srgbClr val="022942"/>
                </a:solidFill>
                <a:latin typeface="TT Hoves"/>
                <a:ea typeface="TT Hoves"/>
                <a:cs typeface="TT Hoves"/>
                <a:sym typeface="TT Hoves"/>
              </a:rPr>
              <a:t>Perform unsupervised clustering (DBSCAN) on deep features to form fish families</a:t>
            </a:r>
          </a:p>
          <a:p>
            <a:pPr marL="539749" lvl="1" indent="-269875" algn="just">
              <a:lnSpc>
                <a:spcPts val="3499"/>
              </a:lnSpc>
              <a:buFont typeface="Arial"/>
              <a:buChar char="•"/>
            </a:pPr>
            <a:r>
              <a:rPr lang="en-US" sz="2499" dirty="0">
                <a:solidFill>
                  <a:srgbClr val="022942"/>
                </a:solidFill>
                <a:latin typeface="TT Hoves"/>
                <a:ea typeface="TT Hoves"/>
                <a:cs typeface="TT Hoves"/>
                <a:sym typeface="TT Hoves"/>
              </a:rPr>
              <a:t>Reduce background and lighting effects through robust CNN embeddings</a:t>
            </a:r>
          </a:p>
          <a:p>
            <a:pPr marL="539749" lvl="1" indent="-269875" algn="just">
              <a:lnSpc>
                <a:spcPts val="3499"/>
              </a:lnSpc>
              <a:buFont typeface="Arial"/>
              <a:buChar char="•"/>
            </a:pPr>
            <a:r>
              <a:rPr lang="en-US" sz="2499" dirty="0">
                <a:solidFill>
                  <a:srgbClr val="022942"/>
                </a:solidFill>
                <a:latin typeface="TT Hoves"/>
                <a:ea typeface="TT Hoves"/>
                <a:cs typeface="TT Hoves"/>
                <a:sym typeface="TT Hoves"/>
              </a:rPr>
              <a:t>Achieve more biologically meaningful and stable fish family grouping</a:t>
            </a:r>
          </a:p>
          <a:p>
            <a:pPr marL="539749" lvl="1" indent="-269875" algn="just">
              <a:lnSpc>
                <a:spcPts val="3499"/>
              </a:lnSpc>
              <a:buFont typeface="Arial"/>
              <a:buChar char="•"/>
            </a:pPr>
            <a:r>
              <a:rPr lang="en-US" sz="2499" dirty="0">
                <a:solidFill>
                  <a:srgbClr val="022942"/>
                </a:solidFill>
                <a:latin typeface="TT Hoves"/>
                <a:ea typeface="TT Hoves"/>
                <a:cs typeface="TT Hoves"/>
                <a:sym typeface="TT Hoves"/>
              </a:rPr>
              <a:t>Tried with enhanced video using </a:t>
            </a:r>
            <a:r>
              <a:rPr lang="en-US" sz="2499" dirty="0" err="1">
                <a:solidFill>
                  <a:srgbClr val="022942"/>
                </a:solidFill>
                <a:latin typeface="TT Hoves"/>
                <a:ea typeface="TT Hoves"/>
                <a:cs typeface="TT Hoves"/>
                <a:sym typeface="TT Hoves"/>
              </a:rPr>
              <a:t>sobel</a:t>
            </a:r>
            <a:r>
              <a:rPr lang="en-US" sz="2499" dirty="0">
                <a:solidFill>
                  <a:srgbClr val="022942"/>
                </a:solidFill>
                <a:latin typeface="TT Hoves"/>
                <a:ea typeface="TT Hoves"/>
                <a:cs typeface="TT Hoves"/>
                <a:sym typeface="TT Hoves"/>
              </a:rPr>
              <a:t> feature extraction </a:t>
            </a:r>
          </a:p>
          <a:p>
            <a:pPr algn="just">
              <a:lnSpc>
                <a:spcPts val="3499"/>
              </a:lnSpc>
              <a:spcBef>
                <a:spcPct val="0"/>
              </a:spcBef>
            </a:pPr>
            <a:endParaRPr lang="en-US" sz="2499" dirty="0">
              <a:solidFill>
                <a:srgbClr val="022942"/>
              </a:solidFill>
              <a:latin typeface="TT Hoves"/>
              <a:ea typeface="TT Hoves"/>
              <a:cs typeface="TT Hoves"/>
              <a:sym typeface="TT Hoves"/>
            </a:endParaRPr>
          </a:p>
        </p:txBody>
      </p:sp>
      <p:sp>
        <p:nvSpPr>
          <p:cNvPr id="10" name="TextBox 10"/>
          <p:cNvSpPr txBox="1"/>
          <p:nvPr/>
        </p:nvSpPr>
        <p:spPr>
          <a:xfrm>
            <a:off x="2000185" y="8143805"/>
            <a:ext cx="12641141" cy="860425"/>
          </a:xfrm>
          <a:prstGeom prst="rect">
            <a:avLst/>
          </a:prstGeom>
        </p:spPr>
        <p:txBody>
          <a:bodyPr lIns="0" tIns="0" rIns="0" bIns="0" rtlCol="0" anchor="t">
            <a:spAutoFit/>
          </a:bodyPr>
          <a:lstStyle/>
          <a:p>
            <a:pPr algn="just">
              <a:lnSpc>
                <a:spcPts val="3499"/>
              </a:lnSpc>
            </a:pPr>
            <a:r>
              <a:rPr lang="en-US" sz="2499" dirty="0">
                <a:solidFill>
                  <a:srgbClr val="022942"/>
                </a:solidFill>
                <a:latin typeface="TT Hoves"/>
                <a:ea typeface="TT Hoves"/>
                <a:cs typeface="TT Hoves"/>
                <a:sym typeface="TT Hoves"/>
              </a:rPr>
              <a:t>This method uses deep CNN features to achieve more accurate and biologically consistent fish family classification.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270615" y="8460195"/>
            <a:ext cx="7315200" cy="2886179"/>
          </a:xfrm>
          <a:custGeom>
            <a:avLst/>
            <a:gdLst/>
            <a:ahLst/>
            <a:cxnLst/>
            <a:rect l="l" t="t" r="r" b="b"/>
            <a:pathLst>
              <a:path w="7315200" h="2886179">
                <a:moveTo>
                  <a:pt x="0" y="0"/>
                </a:moveTo>
                <a:lnTo>
                  <a:pt x="7315200" y="0"/>
                </a:lnTo>
                <a:lnTo>
                  <a:pt x="7315200" y="2886179"/>
                </a:lnTo>
                <a:lnTo>
                  <a:pt x="0" y="2886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601700" y="7693021"/>
            <a:ext cx="7315200" cy="2886179"/>
          </a:xfrm>
          <a:custGeom>
            <a:avLst/>
            <a:gdLst/>
            <a:ahLst/>
            <a:cxnLst/>
            <a:rect l="l" t="t" r="r" b="b"/>
            <a:pathLst>
              <a:path w="7315200" h="2886179">
                <a:moveTo>
                  <a:pt x="0" y="0"/>
                </a:moveTo>
                <a:lnTo>
                  <a:pt x="7315200" y="0"/>
                </a:lnTo>
                <a:lnTo>
                  <a:pt x="7315200" y="2886179"/>
                </a:lnTo>
                <a:lnTo>
                  <a:pt x="0" y="2886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762000" y="255407"/>
            <a:ext cx="7774221" cy="727075"/>
          </a:xfrm>
          <a:prstGeom prst="rect">
            <a:avLst/>
          </a:prstGeom>
        </p:spPr>
        <p:txBody>
          <a:bodyPr lIns="0" tIns="0" rIns="0" bIns="0" rtlCol="0" anchor="t">
            <a:spAutoFit/>
          </a:bodyPr>
          <a:lstStyle/>
          <a:p>
            <a:pPr marL="0" lvl="0" indent="0" algn="l">
              <a:lnSpc>
                <a:spcPts val="5600"/>
              </a:lnSpc>
            </a:pPr>
            <a:r>
              <a:rPr lang="en-US" sz="5000" b="1" dirty="0">
                <a:solidFill>
                  <a:srgbClr val="FFFFFF"/>
                </a:solidFill>
                <a:latin typeface="TT Hoves Bold"/>
                <a:ea typeface="TT Hoves Bold"/>
                <a:cs typeface="TT Hoves Bold"/>
                <a:sym typeface="TT Hoves Bold"/>
              </a:rPr>
              <a:t>Work Progress</a:t>
            </a:r>
          </a:p>
        </p:txBody>
      </p:sp>
      <p:sp>
        <p:nvSpPr>
          <p:cNvPr id="9" name="TextBox 9"/>
          <p:cNvSpPr txBox="1"/>
          <p:nvPr/>
        </p:nvSpPr>
        <p:spPr>
          <a:xfrm>
            <a:off x="1295400" y="6544403"/>
            <a:ext cx="11747814" cy="864789"/>
          </a:xfrm>
          <a:prstGeom prst="rect">
            <a:avLst/>
          </a:prstGeom>
        </p:spPr>
        <p:txBody>
          <a:bodyPr lIns="0" tIns="0" rIns="0" bIns="0" rtlCol="0" anchor="t">
            <a:spAutoFit/>
          </a:bodyPr>
          <a:lstStyle/>
          <a:p>
            <a:pPr algn="just">
              <a:lnSpc>
                <a:spcPts val="3499"/>
              </a:lnSpc>
            </a:pPr>
            <a:endParaRPr lang="en-US" sz="2499" dirty="0">
              <a:solidFill>
                <a:srgbClr val="FFFFFF"/>
              </a:solidFill>
              <a:latin typeface="TT Hoves"/>
              <a:ea typeface="TT Hoves"/>
              <a:cs typeface="TT Hoves"/>
              <a:sym typeface="TT Hoves"/>
            </a:endParaRPr>
          </a:p>
          <a:p>
            <a:pPr marL="0" lvl="0" indent="0" algn="just">
              <a:lnSpc>
                <a:spcPts val="3499"/>
              </a:lnSpc>
              <a:spcBef>
                <a:spcPct val="0"/>
              </a:spcBef>
            </a:pPr>
            <a:r>
              <a:rPr lang="en-US" sz="2499" dirty="0">
                <a:solidFill>
                  <a:srgbClr val="FFFFFF"/>
                </a:solidFill>
                <a:latin typeface="TT Hoves"/>
                <a:ea typeface="TT Hoves"/>
                <a:cs typeface="TT Hoves"/>
                <a:sym typeface="TT Hoves"/>
              </a:rPr>
              <a:t> </a:t>
            </a:r>
          </a:p>
        </p:txBody>
      </p:sp>
      <p:sp>
        <p:nvSpPr>
          <p:cNvPr id="17" name="TextBox 7">
            <a:extLst>
              <a:ext uri="{FF2B5EF4-FFF2-40B4-BE49-F238E27FC236}">
                <a16:creationId xmlns:a16="http://schemas.microsoft.com/office/drawing/2014/main" id="{C2E34CBC-846D-E50F-E388-C8FBE2A15BF8}"/>
              </a:ext>
            </a:extLst>
          </p:cNvPr>
          <p:cNvSpPr txBox="1"/>
          <p:nvPr/>
        </p:nvSpPr>
        <p:spPr>
          <a:xfrm>
            <a:off x="1295400" y="895471"/>
            <a:ext cx="17449800" cy="3877985"/>
          </a:xfrm>
          <a:prstGeom prst="rect">
            <a:avLst/>
          </a:prstGeom>
        </p:spPr>
        <p:txBody>
          <a:bodyPr wrap="square" lIns="0" tIns="0" rIns="0" bIns="0" rtlCol="0" anchor="t">
            <a:spAutoFit/>
          </a:bodyPr>
          <a:lstStyle/>
          <a:p>
            <a:pPr marL="457200" indent="-457200" algn="just">
              <a:buFont typeface="Arial" panose="020B0604020202020204" pitchFamily="34" charset="0"/>
              <a:buChar char="•"/>
            </a:pPr>
            <a:endParaRPr lang="en-US" sz="2800" b="1" dirty="0">
              <a:solidFill>
                <a:schemeClr val="bg1"/>
              </a:solidFill>
            </a:endParaRPr>
          </a:p>
          <a:p>
            <a:pPr marL="457200" indent="-457200" algn="just">
              <a:buFont typeface="Arial" panose="020B0604020202020204" pitchFamily="34" charset="0"/>
              <a:buChar char="•"/>
            </a:pPr>
            <a:r>
              <a:rPr lang="en-US" sz="2800" dirty="0">
                <a:solidFill>
                  <a:schemeClr val="bg1"/>
                </a:solidFill>
              </a:rPr>
              <a:t>Collected underwater videos and extracted frames</a:t>
            </a:r>
          </a:p>
          <a:p>
            <a:pPr marL="457200" indent="-457200" algn="just">
              <a:buFont typeface="Arial" panose="020B0604020202020204" pitchFamily="34" charset="0"/>
              <a:buChar char="•"/>
            </a:pPr>
            <a:r>
              <a:rPr lang="en-US" sz="2800" dirty="0">
                <a:solidFill>
                  <a:schemeClr val="bg1"/>
                </a:solidFill>
              </a:rPr>
              <a:t>Annotated fish and coral manually using bounding boxes</a:t>
            </a:r>
          </a:p>
          <a:p>
            <a:pPr marL="457200" indent="-457200" algn="just">
              <a:buFont typeface="Arial" panose="020B0604020202020204" pitchFamily="34" charset="0"/>
              <a:buChar char="•"/>
            </a:pPr>
            <a:r>
              <a:rPr lang="en-US" sz="2800" dirty="0">
                <a:solidFill>
                  <a:schemeClr val="bg1"/>
                </a:solidFill>
              </a:rPr>
              <a:t>Used </a:t>
            </a:r>
            <a:r>
              <a:rPr lang="en-US" sz="2800" b="1" dirty="0">
                <a:solidFill>
                  <a:schemeClr val="bg1"/>
                </a:solidFill>
              </a:rPr>
              <a:t>YOLO</a:t>
            </a:r>
            <a:r>
              <a:rPr lang="en-US" sz="2800" dirty="0">
                <a:solidFill>
                  <a:schemeClr val="bg1"/>
                </a:solidFill>
              </a:rPr>
              <a:t> to detect fish and coral in videos</a:t>
            </a:r>
          </a:p>
          <a:p>
            <a:pPr marL="457200" indent="-457200" algn="just">
              <a:buFont typeface="Arial" panose="020B0604020202020204" pitchFamily="34" charset="0"/>
              <a:buChar char="•"/>
            </a:pPr>
            <a:r>
              <a:rPr lang="en-US" sz="2800" dirty="0">
                <a:solidFill>
                  <a:schemeClr val="bg1"/>
                </a:solidFill>
              </a:rPr>
              <a:t>Grouped detected objects into </a:t>
            </a:r>
            <a:r>
              <a:rPr lang="en-US" sz="2800" b="1" dirty="0">
                <a:solidFill>
                  <a:schemeClr val="bg1"/>
                </a:solidFill>
              </a:rPr>
              <a:t>family-level categories</a:t>
            </a:r>
            <a:endParaRPr lang="en-US" sz="2800" dirty="0">
              <a:solidFill>
                <a:schemeClr val="bg1"/>
              </a:solidFill>
            </a:endParaRPr>
          </a:p>
          <a:p>
            <a:pPr marL="457200" indent="-457200" algn="just">
              <a:buFont typeface="Arial" panose="020B0604020202020204" pitchFamily="34" charset="0"/>
              <a:buChar char="•"/>
            </a:pPr>
            <a:r>
              <a:rPr lang="en-US" sz="2800" dirty="0">
                <a:solidFill>
                  <a:schemeClr val="bg1"/>
                </a:solidFill>
              </a:rPr>
              <a:t>Cropped detected fish and coral from videos</a:t>
            </a:r>
          </a:p>
          <a:p>
            <a:pPr marL="457200" indent="-457200" algn="just">
              <a:buFont typeface="Arial" panose="020B0604020202020204" pitchFamily="34" charset="0"/>
              <a:buChar char="•"/>
            </a:pPr>
            <a:r>
              <a:rPr lang="en-US" sz="2800" dirty="0">
                <a:solidFill>
                  <a:schemeClr val="bg1"/>
                </a:solidFill>
              </a:rPr>
              <a:t>Combined cropped data with existing and online datasets</a:t>
            </a:r>
          </a:p>
          <a:p>
            <a:pPr marL="457200" indent="-457200" algn="just">
              <a:buFont typeface="Arial" panose="020B0604020202020204" pitchFamily="34" charset="0"/>
              <a:buChar char="•"/>
            </a:pPr>
            <a:r>
              <a:rPr lang="en-US" sz="2800" dirty="0">
                <a:solidFill>
                  <a:schemeClr val="bg1"/>
                </a:solidFill>
              </a:rPr>
              <a:t>Trained </a:t>
            </a:r>
            <a:r>
              <a:rPr lang="en-US" sz="2800" b="1" dirty="0">
                <a:solidFill>
                  <a:schemeClr val="bg1"/>
                </a:solidFill>
              </a:rPr>
              <a:t>Efficient Net</a:t>
            </a:r>
            <a:r>
              <a:rPr lang="en-US" sz="2800" dirty="0">
                <a:solidFill>
                  <a:schemeClr val="bg1"/>
                </a:solidFill>
              </a:rPr>
              <a:t> model to classify different fish and coral species</a:t>
            </a:r>
          </a:p>
          <a:p>
            <a:pPr marL="457200" indent="-457200" algn="just">
              <a:buFont typeface="Arial" panose="020B0604020202020204" pitchFamily="34" charset="0"/>
              <a:buChar char="•"/>
            </a:pPr>
            <a:r>
              <a:rPr lang="en-US" sz="2800" dirty="0">
                <a:solidFill>
                  <a:schemeClr val="bg1"/>
                </a:solidFill>
              </a:rPr>
              <a:t>Generated output video with </a:t>
            </a:r>
            <a:r>
              <a:rPr lang="en-US" sz="2800" b="1" dirty="0">
                <a:solidFill>
                  <a:schemeClr val="bg1"/>
                </a:solidFill>
              </a:rPr>
              <a:t>bounding boxes, class name, and confidence</a:t>
            </a:r>
            <a:endParaRPr lang="en-US" sz="2800" dirty="0">
              <a:solidFill>
                <a:schemeClr val="bg1"/>
              </a:solidFill>
            </a:endParaRPr>
          </a:p>
        </p:txBody>
      </p:sp>
      <p:sp>
        <p:nvSpPr>
          <p:cNvPr id="18" name="TextBox 7">
            <a:extLst>
              <a:ext uri="{FF2B5EF4-FFF2-40B4-BE49-F238E27FC236}">
                <a16:creationId xmlns:a16="http://schemas.microsoft.com/office/drawing/2014/main" id="{D1A4578E-FE68-EDCA-CFA1-28C438A08AB7}"/>
              </a:ext>
            </a:extLst>
          </p:cNvPr>
          <p:cNvSpPr txBox="1"/>
          <p:nvPr/>
        </p:nvSpPr>
        <p:spPr>
          <a:xfrm>
            <a:off x="1295400" y="5513545"/>
            <a:ext cx="17449800" cy="2570384"/>
          </a:xfrm>
          <a:prstGeom prst="rect">
            <a:avLst/>
          </a:prstGeom>
        </p:spPr>
        <p:txBody>
          <a:bodyPr wrap="square" lIns="0" tIns="0" rIns="0" bIns="0" rtlCol="0" anchor="t">
            <a:spAutoFit/>
          </a:bodyPr>
          <a:lstStyle/>
          <a:p>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Combine fish and coral models into one unified system</a:t>
            </a:r>
          </a:p>
          <a:p>
            <a:pPr marL="457200" indent="-457200">
              <a:buFont typeface="Arial" panose="020B0604020202020204" pitchFamily="34" charset="0"/>
              <a:buChar char="•"/>
            </a:pPr>
            <a:r>
              <a:rPr lang="en-US" sz="2800" dirty="0">
                <a:solidFill>
                  <a:schemeClr val="bg1"/>
                </a:solidFill>
              </a:rPr>
              <a:t>Improve accuracy for similar-looking species</a:t>
            </a:r>
          </a:p>
          <a:p>
            <a:pPr marL="457200" indent="-457200">
              <a:buFont typeface="Arial" panose="020B0604020202020204" pitchFamily="34" charset="0"/>
              <a:buChar char="•"/>
            </a:pPr>
            <a:r>
              <a:rPr lang="en-US" sz="2800" dirty="0">
                <a:solidFill>
                  <a:schemeClr val="bg1"/>
                </a:solidFill>
              </a:rPr>
              <a:t>Add more species and larger datasets</a:t>
            </a:r>
          </a:p>
          <a:p>
            <a:pPr marL="457200" indent="-457200">
              <a:buFont typeface="Arial" panose="020B0604020202020204" pitchFamily="34" charset="0"/>
              <a:buChar char="•"/>
            </a:pPr>
            <a:r>
              <a:rPr lang="en-US" sz="2800" dirty="0">
                <a:solidFill>
                  <a:schemeClr val="bg1"/>
                </a:solidFill>
              </a:rPr>
              <a:t>Optimize the system for real-time underwater monitoring</a:t>
            </a:r>
          </a:p>
          <a:p>
            <a:pPr algn="just">
              <a:lnSpc>
                <a:spcPts val="3499"/>
              </a:lnSpc>
            </a:pPr>
            <a:endParaRPr lang="en-US" sz="2499" dirty="0">
              <a:solidFill>
                <a:schemeClr val="bg1"/>
              </a:solidFill>
              <a:latin typeface="TT Hoves"/>
              <a:ea typeface="TT Hoves"/>
              <a:cs typeface="TT Hoves"/>
              <a:sym typeface="TT Hoves"/>
            </a:endParaRPr>
          </a:p>
        </p:txBody>
      </p:sp>
      <p:sp>
        <p:nvSpPr>
          <p:cNvPr id="19" name="TextBox 6">
            <a:extLst>
              <a:ext uri="{FF2B5EF4-FFF2-40B4-BE49-F238E27FC236}">
                <a16:creationId xmlns:a16="http://schemas.microsoft.com/office/drawing/2014/main" id="{22E81903-2FED-10DE-A415-6606F7584F79}"/>
              </a:ext>
            </a:extLst>
          </p:cNvPr>
          <p:cNvSpPr txBox="1"/>
          <p:nvPr/>
        </p:nvSpPr>
        <p:spPr>
          <a:xfrm>
            <a:off x="821961" y="5002128"/>
            <a:ext cx="7774221" cy="688907"/>
          </a:xfrm>
          <a:prstGeom prst="rect">
            <a:avLst/>
          </a:prstGeom>
        </p:spPr>
        <p:txBody>
          <a:bodyPr lIns="0" tIns="0" rIns="0" bIns="0" rtlCol="0" anchor="t">
            <a:spAutoFit/>
          </a:bodyPr>
          <a:lstStyle/>
          <a:p>
            <a:pPr lvl="0">
              <a:lnSpc>
                <a:spcPts val="5600"/>
              </a:lnSpc>
            </a:pPr>
            <a:r>
              <a:rPr lang="en-IN" sz="4500" b="1" dirty="0">
                <a:solidFill>
                  <a:schemeClr val="bg1"/>
                </a:solidFill>
              </a:rPr>
              <a:t>Upcoming Work:</a:t>
            </a:r>
            <a:endParaRPr lang="en-US" sz="4500" b="1" dirty="0">
              <a:solidFill>
                <a:schemeClr val="bg1"/>
              </a:solidFill>
              <a:latin typeface="TT Hoves Bold"/>
              <a:ea typeface="TT Hoves Bold"/>
              <a:cs typeface="TT Hoves Bold"/>
              <a:sym typeface="TT Hoves Bold"/>
            </a:endParaRPr>
          </a:p>
        </p:txBody>
      </p:sp>
      <p:sp>
        <p:nvSpPr>
          <p:cNvPr id="10" name="TextBox 7">
            <a:extLst>
              <a:ext uri="{FF2B5EF4-FFF2-40B4-BE49-F238E27FC236}">
                <a16:creationId xmlns:a16="http://schemas.microsoft.com/office/drawing/2014/main" id="{DF2E7E67-C7D9-1D88-A5D3-6F37FBBB166E}"/>
              </a:ext>
            </a:extLst>
          </p:cNvPr>
          <p:cNvSpPr txBox="1"/>
          <p:nvPr/>
        </p:nvSpPr>
        <p:spPr>
          <a:xfrm>
            <a:off x="1447800" y="8322984"/>
            <a:ext cx="17449800" cy="1708609"/>
          </a:xfrm>
          <a:prstGeom prst="rect">
            <a:avLst/>
          </a:prstGeom>
        </p:spPr>
        <p:txBody>
          <a:bodyPr wrap="square" lIns="0" tIns="0" rIns="0" bIns="0" rtlCol="0" anchor="t">
            <a:spAutoFit/>
          </a:bodyPr>
          <a:lstStyle/>
          <a:p>
            <a:r>
              <a:rPr lang="en-US" sz="2800" b="1" dirty="0">
                <a:solidFill>
                  <a:schemeClr val="tx2">
                    <a:lumMod val="50000"/>
                  </a:schemeClr>
                </a:solidFill>
              </a:rPr>
              <a:t>“The system demonstrates a practical fusion of object detection and deep learning-based classification,</a:t>
            </a:r>
          </a:p>
          <a:p>
            <a:r>
              <a:rPr lang="en-US" sz="2800" b="1" dirty="0">
                <a:solidFill>
                  <a:schemeClr val="tx2">
                    <a:lumMod val="50000"/>
                  </a:schemeClr>
                </a:solidFill>
              </a:rPr>
              <a:t>The proposed system can be extended into a real-time, multi-species underwater monitoring framework.”</a:t>
            </a:r>
          </a:p>
          <a:p>
            <a:endParaRPr lang="en-US" sz="2800" b="1" dirty="0">
              <a:solidFill>
                <a:schemeClr val="tx2">
                  <a:lumMod val="50000"/>
                </a:schemeClr>
              </a:solidFill>
            </a:endParaRPr>
          </a:p>
          <a:p>
            <a:pPr algn="just">
              <a:lnSpc>
                <a:spcPts val="3499"/>
              </a:lnSpc>
            </a:pPr>
            <a:endParaRPr lang="en-US" sz="2499" b="1" dirty="0">
              <a:solidFill>
                <a:schemeClr val="tx2">
                  <a:lumMod val="50000"/>
                </a:schemeClr>
              </a:solidFill>
              <a:latin typeface="TT Hoves"/>
              <a:ea typeface="TT Hoves"/>
              <a:cs typeface="TT Hoves"/>
              <a:sym typeface="TT Hove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4" name="TextBox 4"/>
          <p:cNvSpPr txBox="1"/>
          <p:nvPr/>
        </p:nvSpPr>
        <p:spPr>
          <a:xfrm>
            <a:off x="1400616" y="2512426"/>
            <a:ext cx="15486768" cy="3227552"/>
          </a:xfrm>
          <a:prstGeom prst="rect">
            <a:avLst/>
          </a:prstGeom>
        </p:spPr>
        <p:txBody>
          <a:bodyPr lIns="0" tIns="0" rIns="0" bIns="0" rtlCol="0" anchor="t">
            <a:spAutoFit/>
          </a:bodyPr>
          <a:lstStyle/>
          <a:p>
            <a:pPr marL="0" lvl="0" indent="0" algn="ctr">
              <a:lnSpc>
                <a:spcPts val="26328"/>
              </a:lnSpc>
              <a:spcBef>
                <a:spcPct val="0"/>
              </a:spcBef>
            </a:pPr>
            <a:r>
              <a:rPr lang="en-US" sz="18806" b="1">
                <a:solidFill>
                  <a:srgbClr val="FFFFFF"/>
                </a:solidFill>
                <a:latin typeface="TT Hoves Bold"/>
                <a:ea typeface="TT Hoves Bold"/>
                <a:cs typeface="TT Hoves Bold"/>
                <a:sym typeface="TT Hoves Bold"/>
              </a:rPr>
              <a:t>Thank You!</a:t>
            </a:r>
          </a:p>
        </p:txBody>
      </p:sp>
      <p:grpSp>
        <p:nvGrpSpPr>
          <p:cNvPr id="6" name="Group 6"/>
          <p:cNvGrpSpPr/>
          <p:nvPr/>
        </p:nvGrpSpPr>
        <p:grpSpPr>
          <a:xfrm>
            <a:off x="14942522" y="1004887"/>
            <a:ext cx="1574283" cy="60369"/>
            <a:chOff x="0" y="0"/>
            <a:chExt cx="414626" cy="15900"/>
          </a:xfrm>
        </p:grpSpPr>
        <p:sp>
          <p:nvSpPr>
            <p:cNvPr id="7" name="Freeform 7"/>
            <p:cNvSpPr/>
            <p:nvPr/>
          </p:nvSpPr>
          <p:spPr>
            <a:xfrm>
              <a:off x="0" y="0"/>
              <a:ext cx="414626" cy="15900"/>
            </a:xfrm>
            <a:custGeom>
              <a:avLst/>
              <a:gdLst/>
              <a:ahLst/>
              <a:cxnLst/>
              <a:rect l="l" t="t" r="r" b="b"/>
              <a:pathLst>
                <a:path w="414626" h="15900">
                  <a:moveTo>
                    <a:pt x="7950" y="0"/>
                  </a:moveTo>
                  <a:lnTo>
                    <a:pt x="406676" y="0"/>
                  </a:lnTo>
                  <a:cubicBezTo>
                    <a:pt x="408785" y="0"/>
                    <a:pt x="410807" y="838"/>
                    <a:pt x="412298" y="2328"/>
                  </a:cubicBezTo>
                  <a:cubicBezTo>
                    <a:pt x="413788" y="3819"/>
                    <a:pt x="414626" y="5841"/>
                    <a:pt x="414626" y="7950"/>
                  </a:cubicBezTo>
                  <a:lnTo>
                    <a:pt x="414626" y="7950"/>
                  </a:lnTo>
                  <a:cubicBezTo>
                    <a:pt x="414626" y="10058"/>
                    <a:pt x="413788" y="12080"/>
                    <a:pt x="412298" y="13571"/>
                  </a:cubicBezTo>
                  <a:cubicBezTo>
                    <a:pt x="410807" y="15062"/>
                    <a:pt x="408785" y="15900"/>
                    <a:pt x="406676" y="15900"/>
                  </a:cubicBezTo>
                  <a:lnTo>
                    <a:pt x="7950" y="15900"/>
                  </a:lnTo>
                  <a:cubicBezTo>
                    <a:pt x="5841" y="15900"/>
                    <a:pt x="3819" y="15062"/>
                    <a:pt x="2328" y="13571"/>
                  </a:cubicBezTo>
                  <a:cubicBezTo>
                    <a:pt x="838" y="12080"/>
                    <a:pt x="0" y="10058"/>
                    <a:pt x="0" y="7950"/>
                  </a:cubicBezTo>
                  <a:lnTo>
                    <a:pt x="0" y="7950"/>
                  </a:lnTo>
                  <a:cubicBezTo>
                    <a:pt x="0" y="5841"/>
                    <a:pt x="838" y="3819"/>
                    <a:pt x="2328" y="2328"/>
                  </a:cubicBezTo>
                  <a:cubicBezTo>
                    <a:pt x="3819" y="838"/>
                    <a:pt x="5841" y="0"/>
                    <a:pt x="7950" y="0"/>
                  </a:cubicBezTo>
                  <a:close/>
                </a:path>
              </a:pathLst>
            </a:custGeom>
            <a:solidFill>
              <a:srgbClr val="FFFFFF"/>
            </a:solidFill>
            <a:ln cap="rnd">
              <a:noFill/>
              <a:prstDash val="solid"/>
              <a:round/>
            </a:ln>
          </p:spPr>
        </p:sp>
        <p:sp>
          <p:nvSpPr>
            <p:cNvPr id="8" name="TextBox 8"/>
            <p:cNvSpPr txBox="1"/>
            <p:nvPr/>
          </p:nvSpPr>
          <p:spPr>
            <a:xfrm>
              <a:off x="0" y="-47625"/>
              <a:ext cx="414626" cy="63525"/>
            </a:xfrm>
            <a:prstGeom prst="rect">
              <a:avLst/>
            </a:prstGeom>
          </p:spPr>
          <p:txBody>
            <a:bodyPr lIns="50800" tIns="50800" rIns="50800" bIns="50800" rtlCol="0" anchor="ctr"/>
            <a:lstStyle/>
            <a:p>
              <a:pPr algn="ctr">
                <a:lnSpc>
                  <a:spcPts val="3499"/>
                </a:lnSpc>
              </a:pPr>
              <a:endParaRPr/>
            </a:p>
          </p:txBody>
        </p:sp>
      </p:grpSp>
      <p:sp>
        <p:nvSpPr>
          <p:cNvPr id="10" name="TextBox 10"/>
          <p:cNvSpPr txBox="1"/>
          <p:nvPr/>
        </p:nvSpPr>
        <p:spPr>
          <a:xfrm>
            <a:off x="16136653" y="793750"/>
            <a:ext cx="1633531" cy="422275"/>
          </a:xfrm>
          <a:prstGeom prst="rect">
            <a:avLst/>
          </a:prstGeom>
        </p:spPr>
        <p:txBody>
          <a:bodyPr lIns="0" tIns="0" rIns="0" bIns="0" rtlCol="0" anchor="t">
            <a:spAutoFit/>
          </a:bodyPr>
          <a:lstStyle/>
          <a:p>
            <a:pPr marL="0" lvl="0" indent="0" algn="r">
              <a:lnSpc>
                <a:spcPts val="3499"/>
              </a:lnSpc>
              <a:spcBef>
                <a:spcPct val="0"/>
              </a:spcBef>
            </a:pPr>
            <a:r>
              <a:rPr lang="en-US" sz="2499" spc="-49" dirty="0">
                <a:solidFill>
                  <a:srgbClr val="FFFFFF"/>
                </a:solidFill>
                <a:latin typeface="TT Hoves"/>
                <a:ea typeface="TT Hoves"/>
                <a:cs typeface="TT Hoves"/>
                <a:sym typeface="TT Hoves"/>
              </a:rPr>
              <a:t>KPRIET</a:t>
            </a:r>
          </a:p>
        </p:txBody>
      </p:sp>
      <p:sp>
        <p:nvSpPr>
          <p:cNvPr id="11" name="Freeform 11"/>
          <p:cNvSpPr/>
          <p:nvPr/>
        </p:nvSpPr>
        <p:spPr>
          <a:xfrm>
            <a:off x="-2480522" y="7267206"/>
            <a:ext cx="5038858" cy="4289328"/>
          </a:xfrm>
          <a:custGeom>
            <a:avLst/>
            <a:gdLst/>
            <a:ahLst/>
            <a:cxnLst/>
            <a:rect l="l" t="t" r="r" b="b"/>
            <a:pathLst>
              <a:path w="5038858" h="4289328">
                <a:moveTo>
                  <a:pt x="0" y="0"/>
                </a:moveTo>
                <a:lnTo>
                  <a:pt x="5038858" y="0"/>
                </a:lnTo>
                <a:lnTo>
                  <a:pt x="5038858" y="4289328"/>
                </a:lnTo>
                <a:lnTo>
                  <a:pt x="0" y="4289328"/>
                </a:lnTo>
                <a:lnTo>
                  <a:pt x="0" y="0"/>
                </a:lnTo>
                <a:close/>
              </a:path>
            </a:pathLst>
          </a:custGeom>
          <a:blipFill>
            <a:blip r:embed="rId3"/>
            <a:stretch>
              <a:fillRect/>
            </a:stretch>
          </a:blipFill>
        </p:spPr>
      </p:sp>
      <p:sp>
        <p:nvSpPr>
          <p:cNvPr id="12" name="Freeform 12"/>
          <p:cNvSpPr/>
          <p:nvPr/>
        </p:nvSpPr>
        <p:spPr>
          <a:xfrm>
            <a:off x="15729664" y="7267206"/>
            <a:ext cx="5038858" cy="4289328"/>
          </a:xfrm>
          <a:custGeom>
            <a:avLst/>
            <a:gdLst/>
            <a:ahLst/>
            <a:cxnLst/>
            <a:rect l="l" t="t" r="r" b="b"/>
            <a:pathLst>
              <a:path w="5038858" h="4289328">
                <a:moveTo>
                  <a:pt x="0" y="0"/>
                </a:moveTo>
                <a:lnTo>
                  <a:pt x="5038858" y="0"/>
                </a:lnTo>
                <a:lnTo>
                  <a:pt x="5038858" y="4289328"/>
                </a:lnTo>
                <a:lnTo>
                  <a:pt x="0" y="4289328"/>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41B5A-F831-5567-205B-51A0E0118A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2C2230B-D491-1733-B24B-BF97664637D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Freeform 4">
            <a:extLst>
              <a:ext uri="{FF2B5EF4-FFF2-40B4-BE49-F238E27FC236}">
                <a16:creationId xmlns:a16="http://schemas.microsoft.com/office/drawing/2014/main" id="{85AC0C37-F050-9013-FCEB-936FC9370941}"/>
              </a:ext>
            </a:extLst>
          </p:cNvPr>
          <p:cNvSpPr/>
          <p:nvPr/>
        </p:nvSpPr>
        <p:spPr>
          <a:xfrm>
            <a:off x="-1808022" y="6802046"/>
            <a:ext cx="6948447" cy="3746356"/>
          </a:xfrm>
          <a:custGeom>
            <a:avLst/>
            <a:gdLst/>
            <a:ahLst/>
            <a:cxnLst/>
            <a:rect l="l" t="t" r="r" b="b"/>
            <a:pathLst>
              <a:path w="6948447" h="3746356">
                <a:moveTo>
                  <a:pt x="0" y="0"/>
                </a:moveTo>
                <a:lnTo>
                  <a:pt x="6948447" y="0"/>
                </a:lnTo>
                <a:lnTo>
                  <a:pt x="6948447" y="3746355"/>
                </a:lnTo>
                <a:lnTo>
                  <a:pt x="0" y="3746355"/>
                </a:lnTo>
                <a:lnTo>
                  <a:pt x="0" y="0"/>
                </a:lnTo>
                <a:close/>
              </a:path>
            </a:pathLst>
          </a:custGeom>
          <a:blipFill>
            <a:blip r:embed="rId3">
              <a:alphaModFix amt="71000"/>
            </a:blip>
            <a:stretch>
              <a:fillRect/>
            </a:stretch>
          </a:blipFill>
        </p:spPr>
      </p:sp>
      <p:sp>
        <p:nvSpPr>
          <p:cNvPr id="6" name="TextBox 6">
            <a:extLst>
              <a:ext uri="{FF2B5EF4-FFF2-40B4-BE49-F238E27FC236}">
                <a16:creationId xmlns:a16="http://schemas.microsoft.com/office/drawing/2014/main" id="{01167BC8-18D8-3907-22E2-786B4088017F}"/>
              </a:ext>
            </a:extLst>
          </p:cNvPr>
          <p:cNvSpPr txBox="1"/>
          <p:nvPr/>
        </p:nvSpPr>
        <p:spPr>
          <a:xfrm>
            <a:off x="-152400" y="515950"/>
            <a:ext cx="8419268" cy="853632"/>
          </a:xfrm>
          <a:prstGeom prst="rect">
            <a:avLst/>
          </a:prstGeom>
        </p:spPr>
        <p:txBody>
          <a:bodyPr lIns="0" tIns="0" rIns="0" bIns="0" rtlCol="0" anchor="t">
            <a:spAutoFit/>
          </a:bodyPr>
          <a:lstStyle/>
          <a:p>
            <a:pPr lvl="0" algn="ctr">
              <a:lnSpc>
                <a:spcPts val="6999"/>
              </a:lnSpc>
              <a:spcBef>
                <a:spcPct val="0"/>
              </a:spcBef>
            </a:pPr>
            <a:r>
              <a:rPr lang="en-US" sz="4999" b="1" u="none" strike="noStrike" dirty="0">
                <a:solidFill>
                  <a:srgbClr val="FFFFFF"/>
                </a:solidFill>
                <a:latin typeface="TT Hoves Bold"/>
                <a:ea typeface="TT Hoves Bold"/>
                <a:cs typeface="TT Hoves Bold"/>
                <a:sym typeface="TT Hoves Bold"/>
              </a:rPr>
              <a:t>What is </a:t>
            </a:r>
            <a:r>
              <a:rPr lang="en-US" sz="4999" b="1" dirty="0">
                <a:solidFill>
                  <a:srgbClr val="FFFFFF"/>
                </a:solidFill>
                <a:latin typeface="TT Hoves Bold"/>
                <a:ea typeface="TT Hoves Bold"/>
                <a:cs typeface="TT Hoves Bold"/>
                <a:sym typeface="TT Hoves Bold"/>
              </a:rPr>
              <a:t>Classification</a:t>
            </a:r>
            <a:endParaRPr lang="en-US" sz="4999" b="1" u="none" strike="noStrike" dirty="0">
              <a:solidFill>
                <a:srgbClr val="FFFFFF"/>
              </a:solidFill>
              <a:latin typeface="TT Hoves Bold"/>
              <a:ea typeface="TT Hoves Bold"/>
              <a:cs typeface="TT Hoves Bold"/>
              <a:sym typeface="TT Hoves Bold"/>
            </a:endParaRPr>
          </a:p>
        </p:txBody>
      </p:sp>
      <mc:AlternateContent xmlns:mc="http://schemas.openxmlformats.org/markup-compatibility/2006" xmlns:a14="http://schemas.microsoft.com/office/drawing/2010/main">
        <mc:Choice Requires="a14">
          <p:sp>
            <p:nvSpPr>
              <p:cNvPr id="7" name="TextBox 7">
                <a:extLst>
                  <a:ext uri="{FF2B5EF4-FFF2-40B4-BE49-F238E27FC236}">
                    <a16:creationId xmlns:a16="http://schemas.microsoft.com/office/drawing/2014/main" id="{35EC5222-56DA-1E02-D1D1-F5F3FC0254DB}"/>
                  </a:ext>
                </a:extLst>
              </p:cNvPr>
              <p:cNvSpPr txBox="1"/>
              <p:nvPr/>
            </p:nvSpPr>
            <p:spPr>
              <a:xfrm>
                <a:off x="762000" y="1884282"/>
                <a:ext cx="16764000" cy="7448193"/>
              </a:xfrm>
              <a:prstGeom prst="rect">
                <a:avLst/>
              </a:prstGeom>
            </p:spPr>
            <p:txBody>
              <a:bodyPr wrap="square" lIns="0" tIns="0" rIns="0" bIns="0" rtlCol="0" anchor="t">
                <a:spAutoFit/>
              </a:bodyPr>
              <a:lstStyle/>
              <a:p>
                <a:r>
                  <a:rPr lang="en-IN" sz="3200" b="1" dirty="0">
                    <a:solidFill>
                      <a:schemeClr val="bg1"/>
                    </a:solidFill>
                  </a:rPr>
                  <a:t>Classification</a:t>
                </a:r>
                <a:r>
                  <a:rPr lang="en-IN" sz="3200" dirty="0">
                    <a:solidFill>
                      <a:schemeClr val="bg1"/>
                    </a:solidFill>
                  </a:rPr>
                  <a:t> is a </a:t>
                </a:r>
                <a:r>
                  <a:rPr lang="en-IN" sz="3200" b="1" dirty="0">
                    <a:solidFill>
                      <a:schemeClr val="bg1"/>
                    </a:solidFill>
                  </a:rPr>
                  <a:t>supervised machine learning task</a:t>
                </a:r>
                <a:r>
                  <a:rPr lang="en-IN" sz="3200" dirty="0">
                    <a:solidFill>
                      <a:schemeClr val="bg1"/>
                    </a:solidFill>
                  </a:rPr>
                  <a:t> in which a model learns a mapping function from input data to a predefined set of discrete class labels. Given an input sample, the classifier extracts relevant features and assigns the sample to the class with the highest predicted probability based on learned decision boundaries.</a:t>
                </a:r>
              </a:p>
              <a:p>
                <a:endParaRPr lang="en-IN" sz="3200" dirty="0">
                  <a:solidFill>
                    <a:schemeClr val="bg1"/>
                  </a:solidFill>
                </a:endParaRPr>
              </a:p>
              <a:p>
                <a:r>
                  <a:rPr lang="en-IN" sz="3200" dirty="0">
                    <a:solidFill>
                      <a:schemeClr val="bg1"/>
                    </a:solidFill>
                  </a:rPr>
                  <a:t>Mathematically, classification aims to learn a function:</a:t>
                </a:r>
              </a:p>
              <a:p>
                <a:endParaRPr lang="en-IN"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i="1">
                          <a:solidFill>
                            <a:schemeClr val="bg1"/>
                          </a:solidFill>
                          <a:latin typeface="Cambria Math" panose="02040503050406030204" pitchFamily="18" charset="0"/>
                        </a:rPr>
                        <m:t>𝑓</m:t>
                      </m:r>
                      <m:d>
                        <m:dPr>
                          <m:ctrlPr>
                            <a:rPr lang="ar-AE" i="1">
                              <a:solidFill>
                                <a:schemeClr val="bg1"/>
                              </a:solidFill>
                              <a:latin typeface="Cambria Math" panose="02040503050406030204" pitchFamily="18" charset="0"/>
                            </a:rPr>
                          </m:ctrlPr>
                        </m:dPr>
                        <m:e>
                          <m:r>
                            <a:rPr lang="ar-AE" i="1">
                              <a:solidFill>
                                <a:schemeClr val="bg1"/>
                              </a:solidFill>
                              <a:latin typeface="Cambria Math" panose="02040503050406030204" pitchFamily="18" charset="0"/>
                            </a:rPr>
                            <m:t>𝑥</m:t>
                          </m:r>
                        </m:e>
                      </m:d>
                      <m:r>
                        <a:rPr lang="ar-AE">
                          <a:solidFill>
                            <a:schemeClr val="bg1"/>
                          </a:solidFill>
                          <a:latin typeface="Cambria Math" panose="02040503050406030204" pitchFamily="18" charset="0"/>
                        </a:rPr>
                        <m:t>:</m:t>
                      </m:r>
                      <m:r>
                        <a:rPr lang="ar-AE" i="1">
                          <a:solidFill>
                            <a:schemeClr val="bg1"/>
                          </a:solidFill>
                          <a:latin typeface="Cambria Math" panose="02040503050406030204" pitchFamily="18" charset="0"/>
                        </a:rPr>
                        <m:t>𝑋</m:t>
                      </m:r>
                      <m:r>
                        <a:rPr lang="ar-AE">
                          <a:solidFill>
                            <a:schemeClr val="bg1"/>
                          </a:solidFill>
                          <a:latin typeface="Cambria Math" panose="02040503050406030204" pitchFamily="18" charset="0"/>
                        </a:rPr>
                        <m:t>→</m:t>
                      </m:r>
                      <m:r>
                        <a:rPr lang="ar-AE" i="1">
                          <a:solidFill>
                            <a:schemeClr val="bg1"/>
                          </a:solidFill>
                          <a:latin typeface="Cambria Math" panose="02040503050406030204" pitchFamily="18" charset="0"/>
                        </a:rPr>
                        <m:t>𝑌</m:t>
                      </m:r>
                    </m:oMath>
                  </m:oMathPara>
                </a14:m>
                <a:endParaRPr lang="ar-AE" sz="3200" dirty="0">
                  <a:solidFill>
                    <a:schemeClr val="bg1"/>
                  </a:solidFill>
                </a:endParaRPr>
              </a:p>
              <a:p>
                <a:r>
                  <a:rPr lang="en-IN" sz="3200" dirty="0">
                    <a:solidFill>
                      <a:schemeClr val="bg1"/>
                    </a:solidFill>
                  </a:rPr>
                  <a:t>Where</a:t>
                </a:r>
              </a:p>
              <a:p>
                <a:endParaRPr lang="en-IN" sz="3200" dirty="0">
                  <a:solidFill>
                    <a:schemeClr val="bg1"/>
                  </a:solidFill>
                </a:endParaRPr>
              </a:p>
              <a:p>
                <a:pPr marL="285750" indent="-285750">
                  <a:buFont typeface="Arial" panose="020B0604020202020204" pitchFamily="34" charset="0"/>
                  <a:buChar char="•"/>
                </a:pPr>
                <a14:m>
                  <m:oMath xmlns:m="http://schemas.openxmlformats.org/officeDocument/2006/math">
                    <m:r>
                      <a:rPr lang="en-IN" i="1" smtClean="0">
                        <a:solidFill>
                          <a:schemeClr val="bg1"/>
                        </a:solidFill>
                        <a:latin typeface="Cambria Math" panose="02040503050406030204" pitchFamily="18" charset="0"/>
                      </a:rPr>
                      <m:t>𝑋</m:t>
                    </m:r>
                  </m:oMath>
                </a14:m>
                <a:r>
                  <a:rPr lang="en-IN" sz="3200" dirty="0">
                    <a:solidFill>
                      <a:schemeClr val="bg1"/>
                    </a:solidFill>
                  </a:rPr>
                  <a:t> represents the input feature space (e.g., images, frames, signals)</a:t>
                </a:r>
              </a:p>
              <a:p>
                <a:pPr marL="285750" indent="-285750">
                  <a:buFont typeface="Arial" panose="020B0604020202020204" pitchFamily="34" charset="0"/>
                  <a:buChar char="•"/>
                </a:pPr>
                <a14:m>
                  <m:oMath xmlns:m="http://schemas.openxmlformats.org/officeDocument/2006/math">
                    <m:r>
                      <a:rPr lang="en-IN" i="1">
                        <a:solidFill>
                          <a:schemeClr val="bg1"/>
                        </a:solidFill>
                        <a:latin typeface="Cambria Math" panose="02040503050406030204" pitchFamily="18" charset="0"/>
                      </a:rPr>
                      <m:t>𝑌</m:t>
                    </m:r>
                  </m:oMath>
                </a14:m>
                <a:r>
                  <a:rPr lang="en-IN" sz="3200" dirty="0">
                    <a:solidFill>
                      <a:schemeClr val="bg1"/>
                    </a:solidFill>
                  </a:rPr>
                  <a:t> represents a finite set of class labels</a:t>
                </a:r>
              </a:p>
              <a:p>
                <a:r>
                  <a:rPr lang="en-IN" sz="3200" dirty="0">
                    <a:solidFill>
                      <a:schemeClr val="bg1"/>
                    </a:solidFill>
                  </a:rPr>
                  <a:t>                 </a:t>
                </a:r>
              </a:p>
              <a:p>
                <a:r>
                  <a:rPr lang="en-IN" sz="3200" dirty="0">
                    <a:solidFill>
                      <a:schemeClr val="bg1"/>
                    </a:solidFill>
                  </a:rPr>
                  <a:t>  In </a:t>
                </a:r>
                <a:r>
                  <a:rPr lang="en-IN" sz="3200" b="1" dirty="0">
                    <a:solidFill>
                      <a:schemeClr val="bg1"/>
                    </a:solidFill>
                  </a:rPr>
                  <a:t>deep learning–based image classification</a:t>
                </a:r>
                <a:r>
                  <a:rPr lang="en-IN" sz="3200" dirty="0">
                    <a:solidFill>
                      <a:schemeClr val="bg1"/>
                    </a:solidFill>
                  </a:rPr>
                  <a:t>, convolutional neural networks (CNNs) automatically learn hierarchical feature representations (edges, textures, shapes, and semantic patterns) and perform class prediction using a </a:t>
                </a:r>
                <a:r>
                  <a:rPr lang="en-IN" sz="3200" dirty="0" err="1">
                    <a:solidFill>
                      <a:schemeClr val="bg1"/>
                    </a:solidFill>
                  </a:rPr>
                  <a:t>softmax</a:t>
                </a:r>
                <a:r>
                  <a:rPr lang="en-IN" sz="3200" dirty="0">
                    <a:solidFill>
                      <a:schemeClr val="bg1"/>
                    </a:solidFill>
                  </a:rPr>
                  <a:t> probability distribution.</a:t>
                </a:r>
              </a:p>
            </p:txBody>
          </p:sp>
        </mc:Choice>
        <mc:Fallback xmlns="">
          <p:sp>
            <p:nvSpPr>
              <p:cNvPr id="7" name="TextBox 7">
                <a:extLst>
                  <a:ext uri="{FF2B5EF4-FFF2-40B4-BE49-F238E27FC236}">
                    <a16:creationId xmlns:a16="http://schemas.microsoft.com/office/drawing/2014/main" id="{35EC5222-56DA-1E02-D1D1-F5F3FC0254DB}"/>
                  </a:ext>
                </a:extLst>
              </p:cNvPr>
              <p:cNvSpPr txBox="1">
                <a:spLocks noRot="1" noChangeAspect="1" noMove="1" noResize="1" noEditPoints="1" noAdjustHandles="1" noChangeArrowheads="1" noChangeShapeType="1" noTextEdit="1"/>
              </p:cNvSpPr>
              <p:nvPr/>
            </p:nvSpPr>
            <p:spPr>
              <a:xfrm>
                <a:off x="762000" y="1884282"/>
                <a:ext cx="16764000" cy="7448193"/>
              </a:xfrm>
              <a:prstGeom prst="rect">
                <a:avLst/>
              </a:prstGeom>
              <a:blipFill>
                <a:blip r:embed="rId4"/>
                <a:stretch>
                  <a:fillRect l="-1455" t="-1637" r="-1891" b="-2373"/>
                </a:stretch>
              </a:blipFill>
            </p:spPr>
            <p:txBody>
              <a:bodyPr/>
              <a:lstStyle/>
              <a:p>
                <a:r>
                  <a:rPr lang="en-IN">
                    <a:noFill/>
                  </a:rPr>
                  <a:t> </a:t>
                </a:r>
              </a:p>
            </p:txBody>
          </p:sp>
        </mc:Fallback>
      </mc:AlternateContent>
      <p:sp>
        <p:nvSpPr>
          <p:cNvPr id="10" name="Freeform 10">
            <a:extLst>
              <a:ext uri="{FF2B5EF4-FFF2-40B4-BE49-F238E27FC236}">
                <a16:creationId xmlns:a16="http://schemas.microsoft.com/office/drawing/2014/main" id="{CB1BFD99-2078-2440-A533-2F7694276F64}"/>
              </a:ext>
            </a:extLst>
          </p:cNvPr>
          <p:cNvSpPr/>
          <p:nvPr/>
        </p:nvSpPr>
        <p:spPr>
          <a:xfrm flipH="1">
            <a:off x="13997045" y="8426292"/>
            <a:ext cx="6948447" cy="3746356"/>
          </a:xfrm>
          <a:custGeom>
            <a:avLst/>
            <a:gdLst/>
            <a:ahLst/>
            <a:cxnLst/>
            <a:rect l="l" t="t" r="r" b="b"/>
            <a:pathLst>
              <a:path w="6948447" h="3746356">
                <a:moveTo>
                  <a:pt x="6948447" y="0"/>
                </a:moveTo>
                <a:lnTo>
                  <a:pt x="0" y="0"/>
                </a:lnTo>
                <a:lnTo>
                  <a:pt x="0" y="3746356"/>
                </a:lnTo>
                <a:lnTo>
                  <a:pt x="6948447" y="3746356"/>
                </a:lnTo>
                <a:lnTo>
                  <a:pt x="6948447" y="0"/>
                </a:lnTo>
                <a:close/>
              </a:path>
            </a:pathLst>
          </a:custGeom>
          <a:blipFill>
            <a:blip r:embed="rId3">
              <a:alphaModFix amt="71000"/>
            </a:blip>
            <a:stretch>
              <a:fillRect/>
            </a:stretch>
          </a:blipFill>
        </p:spPr>
      </p:sp>
    </p:spTree>
    <p:extLst>
      <p:ext uri="{BB962C8B-B14F-4D97-AF65-F5344CB8AC3E}">
        <p14:creationId xmlns:p14="http://schemas.microsoft.com/office/powerpoint/2010/main" val="402786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Freeform 4"/>
          <p:cNvSpPr/>
          <p:nvPr/>
        </p:nvSpPr>
        <p:spPr>
          <a:xfrm>
            <a:off x="-1808022" y="6802046"/>
            <a:ext cx="6948447" cy="3746356"/>
          </a:xfrm>
          <a:custGeom>
            <a:avLst/>
            <a:gdLst/>
            <a:ahLst/>
            <a:cxnLst/>
            <a:rect l="l" t="t" r="r" b="b"/>
            <a:pathLst>
              <a:path w="6948447" h="3746356">
                <a:moveTo>
                  <a:pt x="0" y="0"/>
                </a:moveTo>
                <a:lnTo>
                  <a:pt x="6948447" y="0"/>
                </a:lnTo>
                <a:lnTo>
                  <a:pt x="6948447" y="3746355"/>
                </a:lnTo>
                <a:lnTo>
                  <a:pt x="0" y="3746355"/>
                </a:lnTo>
                <a:lnTo>
                  <a:pt x="0" y="0"/>
                </a:lnTo>
                <a:close/>
              </a:path>
            </a:pathLst>
          </a:custGeom>
          <a:blipFill>
            <a:blip r:embed="rId3">
              <a:alphaModFix amt="71000"/>
            </a:blip>
            <a:stretch>
              <a:fillRect/>
            </a:stretch>
          </a:blipFill>
        </p:spPr>
      </p:sp>
      <p:sp>
        <p:nvSpPr>
          <p:cNvPr id="5" name="TextBox 5"/>
          <p:cNvSpPr txBox="1"/>
          <p:nvPr/>
        </p:nvSpPr>
        <p:spPr>
          <a:xfrm>
            <a:off x="891193" y="5596145"/>
            <a:ext cx="16505613" cy="3730893"/>
          </a:xfrm>
          <a:prstGeom prst="rect">
            <a:avLst/>
          </a:prstGeom>
        </p:spPr>
        <p:txBody>
          <a:bodyPr lIns="0" tIns="0" rIns="0" bIns="0" rtlCol="0" anchor="t">
            <a:spAutoFit/>
          </a:bodyPr>
          <a:lstStyle/>
          <a:p>
            <a:pPr algn="just">
              <a:lnSpc>
                <a:spcPts val="4200"/>
              </a:lnSpc>
            </a:pPr>
            <a:r>
              <a:rPr lang="en-US" sz="3000" dirty="0">
                <a:solidFill>
                  <a:srgbClr val="FFFFFF"/>
                </a:solidFill>
                <a:latin typeface="TT Hoves"/>
                <a:ea typeface="TT Hoves"/>
                <a:cs typeface="TT Hoves"/>
                <a:sym typeface="TT Hoves"/>
              </a:rPr>
              <a:t>Earlier teams worked on underwater coral classification using different CNN models. A team using Efficient Net achieved classification across a large number of coral types, while another team using Mobile Net obtained reliable results for a smaller set of classes.</a:t>
            </a:r>
          </a:p>
          <a:p>
            <a:pPr algn="just">
              <a:lnSpc>
                <a:spcPts val="4200"/>
              </a:lnSpc>
            </a:pPr>
            <a:r>
              <a:rPr lang="en-US" sz="3000" dirty="0">
                <a:solidFill>
                  <a:srgbClr val="FFFFFF"/>
                </a:solidFill>
                <a:latin typeface="TT Hoves"/>
                <a:ea typeface="TT Hoves"/>
                <a:cs typeface="TT Hoves"/>
                <a:sym typeface="TT Hoves"/>
              </a:rPr>
              <a:t>This variation in outcomes indicates the need for a more scalable and structured approach that can handle large datasets effectively. The current work aims to extend and unify these efforts by emphasizing robust data preprocessing and scalable classification rather than focusing solely on accuracy.</a:t>
            </a:r>
          </a:p>
        </p:txBody>
      </p:sp>
      <p:sp>
        <p:nvSpPr>
          <p:cNvPr id="6" name="TextBox 6"/>
          <p:cNvSpPr txBox="1"/>
          <p:nvPr/>
        </p:nvSpPr>
        <p:spPr>
          <a:xfrm>
            <a:off x="-1524000" y="592552"/>
            <a:ext cx="8419268" cy="854075"/>
          </a:xfrm>
          <a:prstGeom prst="rect">
            <a:avLst/>
          </a:prstGeom>
        </p:spPr>
        <p:txBody>
          <a:bodyPr lIns="0" tIns="0" rIns="0" bIns="0" rtlCol="0" anchor="t">
            <a:spAutoFit/>
          </a:bodyPr>
          <a:lstStyle/>
          <a:p>
            <a:pPr marL="0" lvl="0" indent="0" algn="ctr">
              <a:lnSpc>
                <a:spcPts val="6999"/>
              </a:lnSpc>
              <a:spcBef>
                <a:spcPct val="0"/>
              </a:spcBef>
            </a:pPr>
            <a:r>
              <a:rPr lang="en-US" sz="4999" b="1" dirty="0">
                <a:solidFill>
                  <a:srgbClr val="FFFFFF"/>
                </a:solidFill>
                <a:latin typeface="TT Hoves Bold"/>
                <a:ea typeface="TT Hoves Bold"/>
                <a:cs typeface="TT Hoves Bold"/>
                <a:sym typeface="TT Hoves Bold"/>
              </a:rPr>
              <a:t>Introdu</a:t>
            </a:r>
            <a:r>
              <a:rPr lang="en-US" sz="4999" b="1" u="none" strike="noStrike" dirty="0">
                <a:solidFill>
                  <a:srgbClr val="FFFFFF"/>
                </a:solidFill>
                <a:latin typeface="TT Hoves Bold"/>
                <a:ea typeface="TT Hoves Bold"/>
                <a:cs typeface="TT Hoves Bold"/>
                <a:sym typeface="TT Hoves Bold"/>
              </a:rPr>
              <a:t>ction</a:t>
            </a:r>
          </a:p>
        </p:txBody>
      </p:sp>
      <p:sp>
        <p:nvSpPr>
          <p:cNvPr id="7" name="TextBox 7"/>
          <p:cNvSpPr txBox="1"/>
          <p:nvPr/>
        </p:nvSpPr>
        <p:spPr>
          <a:xfrm>
            <a:off x="762000" y="1884282"/>
            <a:ext cx="16442569" cy="1552576"/>
          </a:xfrm>
          <a:prstGeom prst="rect">
            <a:avLst/>
          </a:prstGeom>
        </p:spPr>
        <p:txBody>
          <a:bodyPr lIns="0" tIns="0" rIns="0" bIns="0" rtlCol="0" anchor="t">
            <a:spAutoFit/>
          </a:bodyPr>
          <a:lstStyle/>
          <a:p>
            <a:pPr marL="0" lvl="0" indent="0" algn="just">
              <a:lnSpc>
                <a:spcPts val="4199"/>
              </a:lnSpc>
              <a:spcBef>
                <a:spcPct val="0"/>
              </a:spcBef>
            </a:pPr>
            <a:r>
              <a:rPr lang="en-US" sz="2999" dirty="0">
                <a:solidFill>
                  <a:srgbClr val="FFFFFF"/>
                </a:solidFill>
                <a:latin typeface="TT Hoves"/>
                <a:ea typeface="TT Hoves"/>
                <a:cs typeface="TT Hoves"/>
                <a:sym typeface="TT Hoves"/>
              </a:rPr>
              <a:t>With the growing amount of underwater image data, manual classification is no longer feasible. Automated systems are needed to classify large volumes of data efficiently, where handling scale is more important than perfect accuracy on individual images.</a:t>
            </a:r>
          </a:p>
        </p:txBody>
      </p:sp>
      <p:sp>
        <p:nvSpPr>
          <p:cNvPr id="9" name="TextBox 9"/>
          <p:cNvSpPr txBox="1"/>
          <p:nvPr/>
        </p:nvSpPr>
        <p:spPr>
          <a:xfrm>
            <a:off x="228600" y="4136926"/>
            <a:ext cx="5726226" cy="854152"/>
          </a:xfrm>
          <a:prstGeom prst="rect">
            <a:avLst/>
          </a:prstGeom>
        </p:spPr>
        <p:txBody>
          <a:bodyPr lIns="0" tIns="0" rIns="0" bIns="0" rtlCol="0" anchor="t">
            <a:spAutoFit/>
          </a:bodyPr>
          <a:lstStyle/>
          <a:p>
            <a:pPr marL="0" lvl="0" indent="0" algn="ctr">
              <a:lnSpc>
                <a:spcPts val="6995"/>
              </a:lnSpc>
              <a:spcBef>
                <a:spcPct val="0"/>
              </a:spcBef>
            </a:pPr>
            <a:r>
              <a:rPr lang="en-US" sz="4996" b="1" dirty="0">
                <a:solidFill>
                  <a:srgbClr val="FFFFFF"/>
                </a:solidFill>
                <a:latin typeface="TT Hoves Bold"/>
                <a:ea typeface="TT Hoves Bold"/>
                <a:cs typeface="TT Hoves Bold"/>
                <a:sym typeface="TT Hoves Bold"/>
              </a:rPr>
              <a:t>Previous Work</a:t>
            </a:r>
          </a:p>
        </p:txBody>
      </p:sp>
      <p:sp>
        <p:nvSpPr>
          <p:cNvPr id="10" name="Freeform 10"/>
          <p:cNvSpPr/>
          <p:nvPr/>
        </p:nvSpPr>
        <p:spPr>
          <a:xfrm flipH="1">
            <a:off x="13997045" y="8426292"/>
            <a:ext cx="6948447" cy="3746356"/>
          </a:xfrm>
          <a:custGeom>
            <a:avLst/>
            <a:gdLst/>
            <a:ahLst/>
            <a:cxnLst/>
            <a:rect l="l" t="t" r="r" b="b"/>
            <a:pathLst>
              <a:path w="6948447" h="3746356">
                <a:moveTo>
                  <a:pt x="6948447" y="0"/>
                </a:moveTo>
                <a:lnTo>
                  <a:pt x="0" y="0"/>
                </a:lnTo>
                <a:lnTo>
                  <a:pt x="0" y="3746356"/>
                </a:lnTo>
                <a:lnTo>
                  <a:pt x="6948447" y="3746356"/>
                </a:lnTo>
                <a:lnTo>
                  <a:pt x="6948447" y="0"/>
                </a:lnTo>
                <a:close/>
              </a:path>
            </a:pathLst>
          </a:custGeom>
          <a:blipFill>
            <a:blip r:embed="rId3">
              <a:alphaModFix amt="71000"/>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999" b="-8000"/>
            </a:stretch>
          </a:blipFill>
        </p:spPr>
      </p:sp>
      <p:grpSp>
        <p:nvGrpSpPr>
          <p:cNvPr id="3" name="Group 3"/>
          <p:cNvGrpSpPr/>
          <p:nvPr/>
        </p:nvGrpSpPr>
        <p:grpSpPr>
          <a:xfrm>
            <a:off x="1890031" y="2210041"/>
            <a:ext cx="6802378" cy="6802378"/>
            <a:chOff x="0" y="0"/>
            <a:chExt cx="812800" cy="812800"/>
          </a:xfrm>
        </p:grpSpPr>
        <p:sp>
          <p:nvSpPr>
            <p:cNvPr id="4" name="Freeform 4"/>
            <p:cNvSpPr/>
            <p:nvPr/>
          </p:nvSpPr>
          <p:spPr>
            <a:xfrm>
              <a:off x="0" y="0"/>
              <a:ext cx="812800" cy="812800"/>
            </a:xfrm>
            <a:custGeom>
              <a:avLst/>
              <a:gdLst/>
              <a:ahLst/>
              <a:cxnLst/>
              <a:rect l="l" t="t" r="r" b="b"/>
              <a:pathLst>
                <a:path w="812800" h="812800">
                  <a:moveTo>
                    <a:pt x="26177" y="0"/>
                  </a:moveTo>
                  <a:lnTo>
                    <a:pt x="786623" y="0"/>
                  </a:lnTo>
                  <a:cubicBezTo>
                    <a:pt x="801080" y="0"/>
                    <a:pt x="812800" y="11720"/>
                    <a:pt x="812800" y="26177"/>
                  </a:cubicBezTo>
                  <a:lnTo>
                    <a:pt x="812800" y="786623"/>
                  </a:lnTo>
                  <a:cubicBezTo>
                    <a:pt x="812800" y="801080"/>
                    <a:pt x="801080" y="812800"/>
                    <a:pt x="786623" y="812800"/>
                  </a:cubicBezTo>
                  <a:lnTo>
                    <a:pt x="26177" y="812800"/>
                  </a:lnTo>
                  <a:cubicBezTo>
                    <a:pt x="11720" y="812800"/>
                    <a:pt x="0" y="801080"/>
                    <a:pt x="0" y="786623"/>
                  </a:cubicBezTo>
                  <a:lnTo>
                    <a:pt x="0" y="26177"/>
                  </a:lnTo>
                  <a:cubicBezTo>
                    <a:pt x="0" y="11720"/>
                    <a:pt x="11720" y="0"/>
                    <a:pt x="26177" y="0"/>
                  </a:cubicBezTo>
                  <a:close/>
                </a:path>
              </a:pathLst>
            </a:custGeom>
            <a:blipFill>
              <a:blip r:embed="rId3"/>
              <a:stretch>
                <a:fillRect l="-38888" r="-38888"/>
              </a:stretch>
            </a:blipFill>
          </p:spPr>
        </p:sp>
      </p:grpSp>
      <p:sp>
        <p:nvSpPr>
          <p:cNvPr id="5" name="Freeform 5"/>
          <p:cNvSpPr/>
          <p:nvPr/>
        </p:nvSpPr>
        <p:spPr>
          <a:xfrm>
            <a:off x="-1042240"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328129" y="9507719"/>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9927121" y="2210041"/>
            <a:ext cx="6802378" cy="6802378"/>
            <a:chOff x="0" y="0"/>
            <a:chExt cx="812800" cy="812800"/>
          </a:xfrm>
        </p:grpSpPr>
        <p:sp>
          <p:nvSpPr>
            <p:cNvPr id="8" name="Freeform 8"/>
            <p:cNvSpPr/>
            <p:nvPr/>
          </p:nvSpPr>
          <p:spPr>
            <a:xfrm>
              <a:off x="0" y="0"/>
              <a:ext cx="812800" cy="812800"/>
            </a:xfrm>
            <a:custGeom>
              <a:avLst/>
              <a:gdLst/>
              <a:ahLst/>
              <a:cxnLst/>
              <a:rect l="l" t="t" r="r" b="b"/>
              <a:pathLst>
                <a:path w="812800" h="812800">
                  <a:moveTo>
                    <a:pt x="26177" y="0"/>
                  </a:moveTo>
                  <a:lnTo>
                    <a:pt x="786623" y="0"/>
                  </a:lnTo>
                  <a:cubicBezTo>
                    <a:pt x="801080" y="0"/>
                    <a:pt x="812800" y="11720"/>
                    <a:pt x="812800" y="26177"/>
                  </a:cubicBezTo>
                  <a:lnTo>
                    <a:pt x="812800" y="786623"/>
                  </a:lnTo>
                  <a:cubicBezTo>
                    <a:pt x="812800" y="801080"/>
                    <a:pt x="801080" y="812800"/>
                    <a:pt x="786623" y="812800"/>
                  </a:cubicBezTo>
                  <a:lnTo>
                    <a:pt x="26177" y="812800"/>
                  </a:lnTo>
                  <a:cubicBezTo>
                    <a:pt x="11720" y="812800"/>
                    <a:pt x="0" y="801080"/>
                    <a:pt x="0" y="786623"/>
                  </a:cubicBezTo>
                  <a:lnTo>
                    <a:pt x="0" y="26177"/>
                  </a:lnTo>
                  <a:cubicBezTo>
                    <a:pt x="0" y="11720"/>
                    <a:pt x="11720" y="0"/>
                    <a:pt x="26177" y="0"/>
                  </a:cubicBezTo>
                  <a:close/>
                </a:path>
              </a:pathLst>
            </a:custGeom>
            <a:blipFill>
              <a:blip r:embed="rId6"/>
              <a:stretch>
                <a:fillRect t="-98" b="-98"/>
              </a:stretch>
            </a:blipFill>
          </p:spPr>
        </p:sp>
      </p:grpSp>
      <p:sp>
        <p:nvSpPr>
          <p:cNvPr id="9" name="TextBox 9"/>
          <p:cNvSpPr txBox="1"/>
          <p:nvPr/>
        </p:nvSpPr>
        <p:spPr>
          <a:xfrm>
            <a:off x="4839992" y="679450"/>
            <a:ext cx="10174258" cy="727075"/>
          </a:xfrm>
          <a:prstGeom prst="rect">
            <a:avLst/>
          </a:prstGeom>
        </p:spPr>
        <p:txBody>
          <a:bodyPr lIns="0" tIns="0" rIns="0" bIns="0" rtlCol="0" anchor="t">
            <a:spAutoFit/>
          </a:bodyPr>
          <a:lstStyle/>
          <a:p>
            <a:pPr marL="0" lvl="0" indent="0" algn="ctr">
              <a:lnSpc>
                <a:spcPts val="5600"/>
              </a:lnSpc>
            </a:pPr>
            <a:r>
              <a:rPr lang="en-US" sz="5000" b="1">
                <a:solidFill>
                  <a:srgbClr val="00578F"/>
                </a:solidFill>
                <a:latin typeface="TT Hoves Bold"/>
                <a:ea typeface="TT Hoves Bold"/>
                <a:cs typeface="TT Hoves Bold"/>
                <a:sym typeface="TT Hoves Bold"/>
              </a:rPr>
              <a:t>About previous 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grpSp>
        <p:nvGrpSpPr>
          <p:cNvPr id="5" name="Group 5"/>
          <p:cNvGrpSpPr/>
          <p:nvPr/>
        </p:nvGrpSpPr>
        <p:grpSpPr>
          <a:xfrm>
            <a:off x="8578395" y="1428964"/>
            <a:ext cx="9071602" cy="5286901"/>
            <a:chOff x="0" y="0"/>
            <a:chExt cx="2396344" cy="1396582"/>
          </a:xfrm>
        </p:grpSpPr>
        <p:sp>
          <p:nvSpPr>
            <p:cNvPr id="6" name="Freeform 6"/>
            <p:cNvSpPr/>
            <p:nvPr/>
          </p:nvSpPr>
          <p:spPr>
            <a:xfrm>
              <a:off x="0" y="0"/>
              <a:ext cx="2396344" cy="1396582"/>
            </a:xfrm>
            <a:custGeom>
              <a:avLst/>
              <a:gdLst/>
              <a:ahLst/>
              <a:cxnLst/>
              <a:rect l="l" t="t" r="r" b="b"/>
              <a:pathLst>
                <a:path w="2396344" h="1396582">
                  <a:moveTo>
                    <a:pt x="19629" y="0"/>
                  </a:moveTo>
                  <a:lnTo>
                    <a:pt x="2376716" y="0"/>
                  </a:lnTo>
                  <a:cubicBezTo>
                    <a:pt x="2381921" y="0"/>
                    <a:pt x="2386914" y="2068"/>
                    <a:pt x="2390595" y="5749"/>
                  </a:cubicBezTo>
                  <a:cubicBezTo>
                    <a:pt x="2394276" y="9430"/>
                    <a:pt x="2396344" y="14423"/>
                    <a:pt x="2396344" y="19629"/>
                  </a:cubicBezTo>
                  <a:lnTo>
                    <a:pt x="2396344" y="1376953"/>
                  </a:lnTo>
                  <a:cubicBezTo>
                    <a:pt x="2396344" y="1387794"/>
                    <a:pt x="2387556" y="1396582"/>
                    <a:pt x="2376716" y="1396582"/>
                  </a:cubicBezTo>
                  <a:lnTo>
                    <a:pt x="19629" y="1396582"/>
                  </a:lnTo>
                  <a:cubicBezTo>
                    <a:pt x="14423" y="1396582"/>
                    <a:pt x="9430" y="1394514"/>
                    <a:pt x="5749" y="1390833"/>
                  </a:cubicBezTo>
                  <a:cubicBezTo>
                    <a:pt x="2068" y="1387152"/>
                    <a:pt x="0" y="1382159"/>
                    <a:pt x="0" y="1376953"/>
                  </a:cubicBezTo>
                  <a:lnTo>
                    <a:pt x="0" y="19629"/>
                  </a:lnTo>
                  <a:cubicBezTo>
                    <a:pt x="0" y="8788"/>
                    <a:pt x="8788" y="0"/>
                    <a:pt x="19629" y="0"/>
                  </a:cubicBezTo>
                  <a:close/>
                </a:path>
              </a:pathLst>
            </a:custGeom>
            <a:blipFill>
              <a:blip r:embed="rId3"/>
              <a:stretch>
                <a:fillRect t="-7159" b="-7159"/>
              </a:stretch>
            </a:blipFill>
          </p:spPr>
        </p:sp>
      </p:grpSp>
      <p:sp>
        <p:nvSpPr>
          <p:cNvPr id="7" name="Freeform 7"/>
          <p:cNvSpPr/>
          <p:nvPr/>
        </p:nvSpPr>
        <p:spPr>
          <a:xfrm>
            <a:off x="-1578983" y="9836064"/>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603519" y="9836064"/>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911519" y="426510"/>
            <a:ext cx="8464962" cy="727075"/>
          </a:xfrm>
          <a:prstGeom prst="rect">
            <a:avLst/>
          </a:prstGeom>
        </p:spPr>
        <p:txBody>
          <a:bodyPr lIns="0" tIns="0" rIns="0" bIns="0" rtlCol="0" anchor="t">
            <a:spAutoFit/>
          </a:bodyPr>
          <a:lstStyle/>
          <a:p>
            <a:pPr marL="0" lvl="0" indent="0" algn="ctr">
              <a:lnSpc>
                <a:spcPts val="5600"/>
              </a:lnSpc>
            </a:pPr>
            <a:r>
              <a:rPr lang="en-US" sz="5000" b="1">
                <a:solidFill>
                  <a:srgbClr val="FFFFFF"/>
                </a:solidFill>
                <a:latin typeface="TT Hoves Bold"/>
                <a:ea typeface="TT Hoves Bold"/>
                <a:cs typeface="TT Hoves Bold"/>
                <a:sym typeface="TT Hoves Bold"/>
              </a:rPr>
              <a:t>Architecture</a:t>
            </a:r>
          </a:p>
        </p:txBody>
      </p:sp>
      <p:sp>
        <p:nvSpPr>
          <p:cNvPr id="10" name="TextBox 10"/>
          <p:cNvSpPr txBox="1"/>
          <p:nvPr/>
        </p:nvSpPr>
        <p:spPr>
          <a:xfrm>
            <a:off x="8603519" y="6877791"/>
            <a:ext cx="9046479" cy="3489712"/>
          </a:xfrm>
          <a:prstGeom prst="rect">
            <a:avLst/>
          </a:prstGeom>
        </p:spPr>
        <p:txBody>
          <a:bodyPr lIns="0" tIns="0" rIns="0" bIns="0" rtlCol="0" anchor="t">
            <a:spAutoFit/>
          </a:bodyPr>
          <a:lstStyle/>
          <a:p>
            <a:pPr algn="just">
              <a:lnSpc>
                <a:spcPts val="3478"/>
              </a:lnSpc>
            </a:pPr>
            <a:r>
              <a:rPr lang="en-US" sz="2484" dirty="0">
                <a:solidFill>
                  <a:srgbClr val="FDFDFE"/>
                </a:solidFill>
                <a:latin typeface="TT Hoves"/>
                <a:ea typeface="TT Hoves"/>
                <a:cs typeface="TT Hoves"/>
                <a:sym typeface="TT Hoves"/>
              </a:rPr>
              <a:t>CNN was chosen for its ability to effectively learn visual features from complex underwater images, while YOLOv8 was selected for its fast and robust object detection capability in challenging underwater environments. Together, they form an efficient and scalable framework suitable for large underwater datasets, enabling reliable detection and classification of fish and coral with minimal computational overhead.</a:t>
            </a:r>
          </a:p>
          <a:p>
            <a:pPr marL="0" lvl="0" indent="0" algn="just">
              <a:lnSpc>
                <a:spcPts val="3478"/>
              </a:lnSpc>
              <a:spcBef>
                <a:spcPct val="0"/>
              </a:spcBef>
            </a:pPr>
            <a:endParaRPr lang="en-US" sz="2484" dirty="0">
              <a:solidFill>
                <a:srgbClr val="FDFDFE"/>
              </a:solidFill>
              <a:latin typeface="TT Hoves"/>
              <a:ea typeface="TT Hoves"/>
              <a:cs typeface="TT Hoves"/>
              <a:sym typeface="TT Hoves"/>
            </a:endParaRPr>
          </a:p>
        </p:txBody>
      </p:sp>
      <p:sp>
        <p:nvSpPr>
          <p:cNvPr id="12" name="AutoShape 4" descr="Generated image">
            <a:extLst>
              <a:ext uri="{FF2B5EF4-FFF2-40B4-BE49-F238E27FC236}">
                <a16:creationId xmlns:a16="http://schemas.microsoft.com/office/drawing/2014/main" id="{582C8B13-6AF9-6A98-BFCB-585B45532099}"/>
              </a:ext>
            </a:extLst>
          </p:cNvPr>
          <p:cNvSpPr>
            <a:spLocks noChangeAspect="1" noChangeArrowheads="1"/>
          </p:cNvSpPr>
          <p:nvPr/>
        </p:nvSpPr>
        <p:spPr bwMode="auto">
          <a:xfrm>
            <a:off x="8863149" y="472676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6E0A075A-661D-481A-41B9-67F1B2B95C0C}"/>
              </a:ext>
            </a:extLst>
          </p:cNvPr>
          <p:cNvPicPr>
            <a:picLocks noChangeAspect="1"/>
          </p:cNvPicPr>
          <p:nvPr/>
        </p:nvPicPr>
        <p:blipFill>
          <a:blip r:embed="rId6"/>
          <a:stretch>
            <a:fillRect/>
          </a:stretch>
        </p:blipFill>
        <p:spPr>
          <a:xfrm>
            <a:off x="634132" y="1428964"/>
            <a:ext cx="7672060" cy="88351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844A2-10DD-8953-806F-8B10F432EA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87F116-D37A-3AB8-9544-B261DEB7863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7" name="Freeform 7">
            <a:extLst>
              <a:ext uri="{FF2B5EF4-FFF2-40B4-BE49-F238E27FC236}">
                <a16:creationId xmlns:a16="http://schemas.microsoft.com/office/drawing/2014/main" id="{DA4D8354-2125-F3B7-EE95-2A5993E66555}"/>
              </a:ext>
            </a:extLst>
          </p:cNvPr>
          <p:cNvSpPr/>
          <p:nvPr/>
        </p:nvSpPr>
        <p:spPr>
          <a:xfrm>
            <a:off x="-1578983" y="9836064"/>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a:extLst>
              <a:ext uri="{FF2B5EF4-FFF2-40B4-BE49-F238E27FC236}">
                <a16:creationId xmlns:a16="http://schemas.microsoft.com/office/drawing/2014/main" id="{B3990A30-7D14-A0D3-B41E-9C0D7F60BDB1}"/>
              </a:ext>
            </a:extLst>
          </p:cNvPr>
          <p:cNvSpPr/>
          <p:nvPr/>
        </p:nvSpPr>
        <p:spPr>
          <a:xfrm>
            <a:off x="8603519" y="9836064"/>
            <a:ext cx="12098291" cy="901873"/>
          </a:xfrm>
          <a:custGeom>
            <a:avLst/>
            <a:gdLst/>
            <a:ahLst/>
            <a:cxnLst/>
            <a:rect l="l" t="t" r="r" b="b"/>
            <a:pathLst>
              <a:path w="12098291" h="901873">
                <a:moveTo>
                  <a:pt x="0" y="0"/>
                </a:moveTo>
                <a:lnTo>
                  <a:pt x="12098291" y="0"/>
                </a:lnTo>
                <a:lnTo>
                  <a:pt x="12098291" y="901872"/>
                </a:lnTo>
                <a:lnTo>
                  <a:pt x="0" y="9018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a:extLst>
              <a:ext uri="{FF2B5EF4-FFF2-40B4-BE49-F238E27FC236}">
                <a16:creationId xmlns:a16="http://schemas.microsoft.com/office/drawing/2014/main" id="{DAFB1240-4BDC-88F4-647C-BB77D8443ED0}"/>
              </a:ext>
            </a:extLst>
          </p:cNvPr>
          <p:cNvSpPr txBox="1"/>
          <p:nvPr/>
        </p:nvSpPr>
        <p:spPr>
          <a:xfrm>
            <a:off x="-762000" y="396883"/>
            <a:ext cx="8534400" cy="718145"/>
          </a:xfrm>
          <a:prstGeom prst="rect">
            <a:avLst/>
          </a:prstGeom>
        </p:spPr>
        <p:txBody>
          <a:bodyPr wrap="square" lIns="0" tIns="0" rIns="0" bIns="0" rtlCol="0" anchor="t">
            <a:spAutoFit/>
          </a:bodyPr>
          <a:lstStyle/>
          <a:p>
            <a:pPr marL="0" lvl="0" indent="0" algn="ctr">
              <a:lnSpc>
                <a:spcPts val="5600"/>
              </a:lnSpc>
            </a:pPr>
            <a:r>
              <a:rPr lang="en-US" sz="5000" b="1" dirty="0">
                <a:solidFill>
                  <a:srgbClr val="FFFFFF"/>
                </a:solidFill>
                <a:latin typeface="TT Hoves Bold"/>
                <a:ea typeface="TT Hoves Bold"/>
                <a:cs typeface="TT Hoves Bold"/>
                <a:sym typeface="TT Hoves Bold"/>
              </a:rPr>
              <a:t>Why Efficient Net?</a:t>
            </a:r>
          </a:p>
        </p:txBody>
      </p:sp>
      <p:sp>
        <p:nvSpPr>
          <p:cNvPr id="12" name="AutoShape 4" descr="Generated image">
            <a:extLst>
              <a:ext uri="{FF2B5EF4-FFF2-40B4-BE49-F238E27FC236}">
                <a16:creationId xmlns:a16="http://schemas.microsoft.com/office/drawing/2014/main" id="{7C464948-3621-07AE-BCAF-14740D5B9BD9}"/>
              </a:ext>
            </a:extLst>
          </p:cNvPr>
          <p:cNvSpPr>
            <a:spLocks noChangeAspect="1" noChangeArrowheads="1"/>
          </p:cNvSpPr>
          <p:nvPr/>
        </p:nvSpPr>
        <p:spPr bwMode="auto">
          <a:xfrm>
            <a:off x="8863149" y="472676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TextBox 10">
            <a:extLst>
              <a:ext uri="{FF2B5EF4-FFF2-40B4-BE49-F238E27FC236}">
                <a16:creationId xmlns:a16="http://schemas.microsoft.com/office/drawing/2014/main" id="{AB877F80-EC17-1954-AD42-01CEA909706C}"/>
              </a:ext>
            </a:extLst>
          </p:cNvPr>
          <p:cNvSpPr txBox="1"/>
          <p:nvPr/>
        </p:nvSpPr>
        <p:spPr>
          <a:xfrm>
            <a:off x="1524000" y="8479186"/>
            <a:ext cx="16002000" cy="878959"/>
          </a:xfrm>
          <a:prstGeom prst="rect">
            <a:avLst/>
          </a:prstGeom>
        </p:spPr>
        <p:txBody>
          <a:bodyPr wrap="square" lIns="0" tIns="0" rIns="0" bIns="0" rtlCol="0" anchor="t">
            <a:spAutoFit/>
          </a:bodyPr>
          <a:lstStyle/>
          <a:p>
            <a:pPr>
              <a:lnSpc>
                <a:spcPts val="3478"/>
              </a:lnSpc>
            </a:pPr>
            <a:r>
              <a:rPr lang="en-US" sz="2800" dirty="0">
                <a:solidFill>
                  <a:schemeClr val="bg1"/>
                </a:solidFill>
              </a:rPr>
              <a:t>“Mobile Net is </a:t>
            </a:r>
            <a:r>
              <a:rPr lang="en-US" sz="2800" dirty="0" err="1">
                <a:solidFill>
                  <a:schemeClr val="bg1"/>
                </a:solidFill>
              </a:rPr>
              <a:t>optimised</a:t>
            </a:r>
            <a:r>
              <a:rPr lang="en-US" sz="2800" dirty="0">
                <a:solidFill>
                  <a:schemeClr val="bg1"/>
                </a:solidFill>
              </a:rPr>
              <a:t> for speed, Res Net for depth, but Efficient Net </a:t>
            </a:r>
            <a:r>
              <a:rPr lang="en-US" sz="2800" dirty="0" err="1">
                <a:solidFill>
                  <a:schemeClr val="bg1"/>
                </a:solidFill>
              </a:rPr>
              <a:t>optimises</a:t>
            </a:r>
            <a:r>
              <a:rPr lang="en-US" sz="2800" dirty="0">
                <a:solidFill>
                  <a:schemeClr val="bg1"/>
                </a:solidFill>
              </a:rPr>
              <a:t> all dimensions together, which makes it more suitable for fine-grained underwater classification.”</a:t>
            </a:r>
            <a:endParaRPr lang="en-US" sz="2484" dirty="0">
              <a:solidFill>
                <a:schemeClr val="bg1"/>
              </a:solidFill>
              <a:latin typeface="TT Hoves"/>
              <a:ea typeface="TT Hoves"/>
              <a:cs typeface="TT Hoves"/>
              <a:sym typeface="TT Hoves"/>
            </a:endParaRPr>
          </a:p>
        </p:txBody>
      </p:sp>
      <p:sp>
        <p:nvSpPr>
          <p:cNvPr id="4" name="TextBox 10">
            <a:extLst>
              <a:ext uri="{FF2B5EF4-FFF2-40B4-BE49-F238E27FC236}">
                <a16:creationId xmlns:a16="http://schemas.microsoft.com/office/drawing/2014/main" id="{7FD01064-12DA-84F2-3E83-2CD0D428C3DF}"/>
              </a:ext>
            </a:extLst>
          </p:cNvPr>
          <p:cNvSpPr txBox="1"/>
          <p:nvPr/>
        </p:nvSpPr>
        <p:spPr>
          <a:xfrm>
            <a:off x="1219200" y="1484424"/>
            <a:ext cx="16764000" cy="878959"/>
          </a:xfrm>
          <a:prstGeom prst="rect">
            <a:avLst/>
          </a:prstGeom>
        </p:spPr>
        <p:txBody>
          <a:bodyPr wrap="square" lIns="0" tIns="0" rIns="0" bIns="0" rtlCol="0" anchor="t">
            <a:spAutoFit/>
          </a:bodyPr>
          <a:lstStyle/>
          <a:p>
            <a:pPr>
              <a:lnSpc>
                <a:spcPts val="3478"/>
              </a:lnSpc>
            </a:pPr>
            <a:r>
              <a:rPr lang="en-US" sz="2800" dirty="0">
                <a:solidFill>
                  <a:schemeClr val="bg1"/>
                </a:solidFill>
              </a:rPr>
              <a:t>Efficient Net was selected as the primary classification model due to its </a:t>
            </a:r>
            <a:r>
              <a:rPr lang="en-US" sz="2800" b="1" dirty="0">
                <a:solidFill>
                  <a:schemeClr val="bg1"/>
                </a:solidFill>
              </a:rPr>
              <a:t>optimal balance between accuracy, efficiency, and scalability</a:t>
            </a:r>
            <a:r>
              <a:rPr lang="en-US" sz="2800" dirty="0">
                <a:solidFill>
                  <a:schemeClr val="bg1"/>
                </a:solidFill>
              </a:rPr>
              <a:t>, which is critical for underwater video-based species classification.</a:t>
            </a:r>
            <a:endParaRPr lang="en-US" sz="2484" dirty="0">
              <a:solidFill>
                <a:schemeClr val="bg1"/>
              </a:solidFill>
              <a:latin typeface="TT Hoves"/>
              <a:ea typeface="TT Hoves"/>
              <a:cs typeface="TT Hoves"/>
              <a:sym typeface="TT Hoves"/>
            </a:endParaRPr>
          </a:p>
        </p:txBody>
      </p:sp>
      <p:graphicFrame>
        <p:nvGraphicFramePr>
          <p:cNvPr id="5" name="Table 4">
            <a:extLst>
              <a:ext uri="{FF2B5EF4-FFF2-40B4-BE49-F238E27FC236}">
                <a16:creationId xmlns:a16="http://schemas.microsoft.com/office/drawing/2014/main" id="{03D1B991-0350-FA45-FEF6-9E464409141E}"/>
              </a:ext>
            </a:extLst>
          </p:cNvPr>
          <p:cNvGraphicFramePr>
            <a:graphicFrameLocks noGrp="1"/>
          </p:cNvGraphicFramePr>
          <p:nvPr>
            <p:extLst>
              <p:ext uri="{D42A27DB-BD31-4B8C-83A1-F6EECF244321}">
                <p14:modId xmlns:p14="http://schemas.microsoft.com/office/powerpoint/2010/main" val="2212734268"/>
              </p:ext>
            </p:extLst>
          </p:nvPr>
        </p:nvGraphicFramePr>
        <p:xfrm>
          <a:off x="2512423" y="5811003"/>
          <a:ext cx="13006251" cy="2143143"/>
        </p:xfrm>
        <a:graphic>
          <a:graphicData uri="http://schemas.openxmlformats.org/drawingml/2006/table">
            <a:tbl>
              <a:tblPr firstRow="1" bandRow="1">
                <a:tableStyleId>{5C22544A-7EE6-4342-B048-85BDC9FD1C3A}</a:tableStyleId>
              </a:tblPr>
              <a:tblGrid>
                <a:gridCol w="4335417">
                  <a:extLst>
                    <a:ext uri="{9D8B030D-6E8A-4147-A177-3AD203B41FA5}">
                      <a16:colId xmlns:a16="http://schemas.microsoft.com/office/drawing/2014/main" val="1383226935"/>
                    </a:ext>
                  </a:extLst>
                </a:gridCol>
                <a:gridCol w="4335417">
                  <a:extLst>
                    <a:ext uri="{9D8B030D-6E8A-4147-A177-3AD203B41FA5}">
                      <a16:colId xmlns:a16="http://schemas.microsoft.com/office/drawing/2014/main" val="3552127503"/>
                    </a:ext>
                  </a:extLst>
                </a:gridCol>
                <a:gridCol w="4335417">
                  <a:extLst>
                    <a:ext uri="{9D8B030D-6E8A-4147-A177-3AD203B41FA5}">
                      <a16:colId xmlns:a16="http://schemas.microsoft.com/office/drawing/2014/main" val="3502132398"/>
                    </a:ext>
                  </a:extLst>
                </a:gridCol>
              </a:tblGrid>
              <a:tr h="501021">
                <a:tc>
                  <a:txBody>
                    <a:bodyPr/>
                    <a:lstStyle/>
                    <a:p>
                      <a:pPr algn="ctr">
                        <a:buNone/>
                      </a:pPr>
                      <a:r>
                        <a:rPr lang="en-IN" sz="3600" dirty="0">
                          <a:solidFill>
                            <a:schemeClr val="tx1"/>
                          </a:solidFill>
                        </a:rPr>
                        <a:t>Model</a:t>
                      </a:r>
                    </a:p>
                  </a:txBody>
                  <a:tcPr anchor="ctr"/>
                </a:tc>
                <a:tc>
                  <a:txBody>
                    <a:bodyPr/>
                    <a:lstStyle/>
                    <a:p>
                      <a:pPr algn="ctr"/>
                      <a:r>
                        <a:rPr lang="en-IN" sz="3600" dirty="0">
                          <a:solidFill>
                            <a:schemeClr val="tx1"/>
                          </a:solidFill>
                        </a:rPr>
                        <a:t>Strength</a:t>
                      </a:r>
                    </a:p>
                  </a:txBody>
                  <a:tcPr/>
                </a:tc>
                <a:tc>
                  <a:txBody>
                    <a:bodyPr/>
                    <a:lstStyle/>
                    <a:p>
                      <a:pPr algn="ctr"/>
                      <a:r>
                        <a:rPr lang="en-IN" sz="3600" dirty="0">
                          <a:solidFill>
                            <a:schemeClr val="tx1"/>
                          </a:solidFill>
                        </a:rPr>
                        <a:t>Limitation</a:t>
                      </a:r>
                    </a:p>
                  </a:txBody>
                  <a:tcPr/>
                </a:tc>
                <a:extLst>
                  <a:ext uri="{0D108BD9-81ED-4DB2-BD59-A6C34878D82A}">
                    <a16:rowId xmlns:a16="http://schemas.microsoft.com/office/drawing/2014/main" val="873491516"/>
                  </a:ext>
                </a:extLst>
              </a:tr>
              <a:tr h="501021">
                <a:tc>
                  <a:txBody>
                    <a:bodyPr/>
                    <a:lstStyle/>
                    <a:p>
                      <a:r>
                        <a:rPr lang="en-IN" sz="2400" dirty="0" err="1"/>
                        <a:t>MobileNet</a:t>
                      </a:r>
                      <a:endParaRPr lang="en-IN" sz="2400" dirty="0"/>
                    </a:p>
                  </a:txBody>
                  <a:tcPr/>
                </a:tc>
                <a:tc>
                  <a:txBody>
                    <a:bodyPr/>
                    <a:lstStyle/>
                    <a:p>
                      <a:r>
                        <a:rPr lang="en-IN" sz="2000" dirty="0"/>
                        <a:t>Lightweight, fast</a:t>
                      </a:r>
                    </a:p>
                  </a:txBody>
                  <a:tcPr/>
                </a:tc>
                <a:tc>
                  <a:txBody>
                    <a:bodyPr/>
                    <a:lstStyle/>
                    <a:p>
                      <a:r>
                        <a:rPr lang="en-US" sz="2000" dirty="0"/>
                        <a:t>Lower accuracy for fine-grained species</a:t>
                      </a:r>
                      <a:endParaRPr lang="en-IN" sz="2000" dirty="0"/>
                    </a:p>
                  </a:txBody>
                  <a:tcPr/>
                </a:tc>
                <a:extLst>
                  <a:ext uri="{0D108BD9-81ED-4DB2-BD59-A6C34878D82A}">
                    <a16:rowId xmlns:a16="http://schemas.microsoft.com/office/drawing/2014/main" val="809743"/>
                  </a:ext>
                </a:extLst>
              </a:tr>
              <a:tr h="501021">
                <a:tc>
                  <a:txBody>
                    <a:bodyPr/>
                    <a:lstStyle/>
                    <a:p>
                      <a:r>
                        <a:rPr lang="en-US" sz="2400" dirty="0" err="1"/>
                        <a:t>ResNet</a:t>
                      </a:r>
                      <a:endParaRPr lang="en-IN" sz="2400" dirty="0"/>
                    </a:p>
                  </a:txBody>
                  <a:tcPr/>
                </a:tc>
                <a:tc>
                  <a:txBody>
                    <a:bodyPr/>
                    <a:lstStyle/>
                    <a:p>
                      <a:r>
                        <a:rPr lang="en-IN" sz="2000" dirty="0"/>
                        <a:t>Strong representation</a:t>
                      </a:r>
                      <a:endParaRPr lang="en-IN" sz="2000" b="1" dirty="0"/>
                    </a:p>
                  </a:txBody>
                  <a:tcPr/>
                </a:tc>
                <a:tc>
                  <a:txBody>
                    <a:bodyPr/>
                    <a:lstStyle/>
                    <a:p>
                      <a:r>
                        <a:rPr lang="en-IN" sz="2000" dirty="0"/>
                        <a:t>High computation, overfitting risk</a:t>
                      </a:r>
                    </a:p>
                  </a:txBody>
                  <a:tcPr/>
                </a:tc>
                <a:extLst>
                  <a:ext uri="{0D108BD9-81ED-4DB2-BD59-A6C34878D82A}">
                    <a16:rowId xmlns:a16="http://schemas.microsoft.com/office/drawing/2014/main" val="1419088533"/>
                  </a:ext>
                </a:extLst>
              </a:tr>
              <a:tr h="501021">
                <a:tc>
                  <a:txBody>
                    <a:bodyPr/>
                    <a:lstStyle/>
                    <a:p>
                      <a:r>
                        <a:rPr lang="en-US" sz="2400" dirty="0" err="1"/>
                        <a:t>EfficientNet</a:t>
                      </a:r>
                      <a:endParaRPr lang="en-IN" sz="2400" dirty="0"/>
                    </a:p>
                  </a:txBody>
                  <a:tcPr/>
                </a:tc>
                <a:tc>
                  <a:txBody>
                    <a:bodyPr/>
                    <a:lstStyle/>
                    <a:p>
                      <a:r>
                        <a:rPr lang="en-US" sz="2000" dirty="0"/>
                        <a:t>Best fit for this project</a:t>
                      </a:r>
                      <a:endParaRPr lang="en-IN" sz="2000" dirty="0"/>
                    </a:p>
                  </a:txBody>
                  <a:tcPr/>
                </a:tc>
                <a:tc>
                  <a:txBody>
                    <a:bodyPr/>
                    <a:lstStyle/>
                    <a:p>
                      <a:r>
                        <a:rPr lang="en-US" sz="2000" dirty="0"/>
                        <a:t>Best fit for this project</a:t>
                      </a:r>
                      <a:endParaRPr lang="en-IN" sz="2000" dirty="0"/>
                    </a:p>
                  </a:txBody>
                  <a:tcPr/>
                </a:tc>
                <a:extLst>
                  <a:ext uri="{0D108BD9-81ED-4DB2-BD59-A6C34878D82A}">
                    <a16:rowId xmlns:a16="http://schemas.microsoft.com/office/drawing/2014/main" val="3157413867"/>
                  </a:ext>
                </a:extLst>
              </a:tr>
            </a:tbl>
          </a:graphicData>
        </a:graphic>
      </p:graphicFrame>
      <p:sp>
        <p:nvSpPr>
          <p:cNvPr id="22" name="Rectangle 8">
            <a:extLst>
              <a:ext uri="{FF2B5EF4-FFF2-40B4-BE49-F238E27FC236}">
                <a16:creationId xmlns:a16="http://schemas.microsoft.com/office/drawing/2014/main" id="{65D4C460-1406-3F82-6361-B0DB1481442E}"/>
              </a:ext>
            </a:extLst>
          </p:cNvPr>
          <p:cNvSpPr>
            <a:spLocks noChangeArrowheads="1"/>
          </p:cNvSpPr>
          <p:nvPr/>
        </p:nvSpPr>
        <p:spPr bwMode="auto">
          <a:xfrm>
            <a:off x="2362200" y="2778626"/>
            <a:ext cx="8948057"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000" b="1" i="0" u="none" strike="noStrike" cap="none" normalizeH="0" baseline="0" dirty="0">
                <a:ln>
                  <a:noFill/>
                </a:ln>
                <a:solidFill>
                  <a:schemeClr val="bg1">
                    <a:lumMod val="95000"/>
                  </a:schemeClr>
                </a:solidFill>
                <a:effectLst/>
                <a:latin typeface="+mj-lt"/>
              </a:rPr>
              <a:t>Compound Scaling</a:t>
            </a:r>
            <a:endParaRPr kumimoji="0" lang="en-US" altLang="en-US" sz="3000" b="0" i="0" u="none" strike="noStrike" cap="none" normalizeH="0" baseline="0" dirty="0">
              <a:ln>
                <a:noFill/>
              </a:ln>
              <a:solidFill>
                <a:schemeClr val="bg1">
                  <a:lumMod val="95000"/>
                </a:schemeClr>
              </a:solidFill>
              <a:effectLst/>
              <a:latin typeface="+mj-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000" b="1" i="0" u="none" strike="noStrike" cap="none" normalizeH="0" baseline="0" dirty="0">
                <a:ln>
                  <a:noFill/>
                </a:ln>
                <a:solidFill>
                  <a:schemeClr val="bg1">
                    <a:lumMod val="95000"/>
                  </a:schemeClr>
                </a:solidFill>
                <a:effectLst/>
                <a:latin typeface="+mj-lt"/>
              </a:rPr>
              <a:t>Fine-Grained Feature Extraction</a:t>
            </a:r>
            <a:endParaRPr kumimoji="0" lang="en-US" altLang="en-US" sz="3000" b="0" i="0" u="none" strike="noStrike" cap="none" normalizeH="0" baseline="0" dirty="0">
              <a:ln>
                <a:noFill/>
              </a:ln>
              <a:solidFill>
                <a:schemeClr val="bg1">
                  <a:lumMod val="95000"/>
                </a:schemeClr>
              </a:solidFill>
              <a:effectLst/>
              <a:latin typeface="+mj-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000" b="1" i="0" u="none" strike="noStrike" cap="none" normalizeH="0" baseline="0" dirty="0">
                <a:ln>
                  <a:noFill/>
                </a:ln>
                <a:solidFill>
                  <a:schemeClr val="bg1">
                    <a:lumMod val="95000"/>
                  </a:schemeClr>
                </a:solidFill>
                <a:effectLst/>
                <a:latin typeface="+mj-lt"/>
              </a:rPr>
              <a:t>High Accuracy with Fewer Parameters</a:t>
            </a:r>
            <a:endParaRPr kumimoji="0" lang="en-US" altLang="en-US" sz="3000" b="0" i="0" u="none" strike="noStrike" cap="none" normalizeH="0" baseline="0" dirty="0">
              <a:ln>
                <a:noFill/>
              </a:ln>
              <a:solidFill>
                <a:schemeClr val="bg1">
                  <a:lumMod val="95000"/>
                </a:schemeClr>
              </a:solidFill>
              <a:effectLst/>
              <a:latin typeface="+mj-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000" b="1" i="0" u="none" strike="noStrike" cap="none" normalizeH="0" baseline="0" dirty="0">
                <a:ln>
                  <a:noFill/>
                </a:ln>
                <a:solidFill>
                  <a:schemeClr val="bg1">
                    <a:lumMod val="95000"/>
                  </a:schemeClr>
                </a:solidFill>
                <a:effectLst/>
                <a:latin typeface="+mj-lt"/>
              </a:rPr>
              <a:t>Robustness to Underwater Conditions</a:t>
            </a:r>
            <a:endParaRPr kumimoji="0" lang="en-US" altLang="en-US" sz="3000" b="0" i="0" u="none" strike="noStrike" cap="none" normalizeH="0" baseline="0" dirty="0">
              <a:ln>
                <a:noFill/>
              </a:ln>
              <a:solidFill>
                <a:schemeClr val="bg1">
                  <a:lumMod val="95000"/>
                </a:schemeClr>
              </a:solidFill>
              <a:effectLst/>
              <a:latin typeface="+mj-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000" b="1" i="0" u="none" strike="noStrike" cap="none" normalizeH="0" baseline="0" dirty="0">
                <a:ln>
                  <a:noFill/>
                </a:ln>
                <a:solidFill>
                  <a:schemeClr val="bg1">
                    <a:lumMod val="95000"/>
                  </a:schemeClr>
                </a:solidFill>
                <a:effectLst/>
                <a:latin typeface="+mj-lt"/>
              </a:rPr>
              <a:t>Efficient Inference for Video Processing</a:t>
            </a:r>
            <a:r>
              <a:rPr kumimoji="0" lang="en-US" altLang="en-US" sz="3000" b="0" i="0" u="none" strike="noStrike" cap="none" normalizeH="0" baseline="0" dirty="0">
                <a:ln>
                  <a:noFill/>
                </a:ln>
                <a:solidFill>
                  <a:schemeClr val="bg1">
                    <a:lumMod val="95000"/>
                  </a:schemeClr>
                </a:solidFill>
                <a:effectLst/>
                <a:latin typeface="+mj-lt"/>
              </a:rPr>
              <a:t>.</a:t>
            </a:r>
          </a:p>
        </p:txBody>
      </p:sp>
    </p:spTree>
    <p:extLst>
      <p:ext uri="{BB962C8B-B14F-4D97-AF65-F5344CB8AC3E}">
        <p14:creationId xmlns:p14="http://schemas.microsoft.com/office/powerpoint/2010/main" val="2646343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flipH="1">
            <a:off x="13147575" y="6802046"/>
            <a:ext cx="6948447" cy="3746356"/>
          </a:xfrm>
          <a:custGeom>
            <a:avLst/>
            <a:gdLst/>
            <a:ahLst/>
            <a:cxnLst/>
            <a:rect l="l" t="t" r="r" b="b"/>
            <a:pathLst>
              <a:path w="6948447" h="3746356">
                <a:moveTo>
                  <a:pt x="6948447" y="0"/>
                </a:moveTo>
                <a:lnTo>
                  <a:pt x="0" y="0"/>
                </a:lnTo>
                <a:lnTo>
                  <a:pt x="0" y="3746355"/>
                </a:lnTo>
                <a:lnTo>
                  <a:pt x="6948447" y="3746355"/>
                </a:lnTo>
                <a:lnTo>
                  <a:pt x="6948447" y="0"/>
                </a:lnTo>
                <a:close/>
              </a:path>
            </a:pathLst>
          </a:custGeom>
          <a:blipFill>
            <a:blip r:embed="rId3">
              <a:alphaModFix amt="71000"/>
            </a:blip>
            <a:stretch>
              <a:fillRect/>
            </a:stretch>
          </a:blipFill>
        </p:spPr>
      </p:sp>
      <p:sp>
        <p:nvSpPr>
          <p:cNvPr id="4" name="Freeform 4"/>
          <p:cNvSpPr/>
          <p:nvPr/>
        </p:nvSpPr>
        <p:spPr>
          <a:xfrm>
            <a:off x="-1808022" y="6802046"/>
            <a:ext cx="6948447" cy="3746356"/>
          </a:xfrm>
          <a:custGeom>
            <a:avLst/>
            <a:gdLst/>
            <a:ahLst/>
            <a:cxnLst/>
            <a:rect l="l" t="t" r="r" b="b"/>
            <a:pathLst>
              <a:path w="6948447" h="3746356">
                <a:moveTo>
                  <a:pt x="0" y="0"/>
                </a:moveTo>
                <a:lnTo>
                  <a:pt x="6948447" y="0"/>
                </a:lnTo>
                <a:lnTo>
                  <a:pt x="6948447" y="3746355"/>
                </a:lnTo>
                <a:lnTo>
                  <a:pt x="0" y="3746355"/>
                </a:lnTo>
                <a:lnTo>
                  <a:pt x="0" y="0"/>
                </a:lnTo>
                <a:close/>
              </a:path>
            </a:pathLst>
          </a:custGeom>
          <a:blipFill>
            <a:blip r:embed="rId3">
              <a:alphaModFix amt="71000"/>
            </a:blip>
            <a:stretch>
              <a:fillRect/>
            </a:stretch>
          </a:blipFill>
        </p:spPr>
      </p:sp>
      <p:grpSp>
        <p:nvGrpSpPr>
          <p:cNvPr id="5" name="Group 5"/>
          <p:cNvGrpSpPr/>
          <p:nvPr/>
        </p:nvGrpSpPr>
        <p:grpSpPr>
          <a:xfrm>
            <a:off x="439627" y="1991511"/>
            <a:ext cx="5678153" cy="4781403"/>
            <a:chOff x="0" y="0"/>
            <a:chExt cx="1495481" cy="1259300"/>
          </a:xfrm>
        </p:grpSpPr>
        <p:sp>
          <p:nvSpPr>
            <p:cNvPr id="6" name="Freeform 6"/>
            <p:cNvSpPr/>
            <p:nvPr/>
          </p:nvSpPr>
          <p:spPr>
            <a:xfrm>
              <a:off x="0" y="0"/>
              <a:ext cx="1495481" cy="1259300"/>
            </a:xfrm>
            <a:custGeom>
              <a:avLst/>
              <a:gdLst/>
              <a:ahLst/>
              <a:cxnLst/>
              <a:rect l="l" t="t" r="r" b="b"/>
              <a:pathLst>
                <a:path w="1495481" h="1259300">
                  <a:moveTo>
                    <a:pt x="27269" y="0"/>
                  </a:moveTo>
                  <a:lnTo>
                    <a:pt x="1468211" y="0"/>
                  </a:lnTo>
                  <a:cubicBezTo>
                    <a:pt x="1483272" y="0"/>
                    <a:pt x="1495481" y="12209"/>
                    <a:pt x="1495481" y="27269"/>
                  </a:cubicBezTo>
                  <a:lnTo>
                    <a:pt x="1495481" y="1232030"/>
                  </a:lnTo>
                  <a:cubicBezTo>
                    <a:pt x="1495481" y="1247091"/>
                    <a:pt x="1483272" y="1259300"/>
                    <a:pt x="1468211" y="1259300"/>
                  </a:cubicBezTo>
                  <a:lnTo>
                    <a:pt x="27269" y="1259300"/>
                  </a:lnTo>
                  <a:cubicBezTo>
                    <a:pt x="12209" y="1259300"/>
                    <a:pt x="0" y="1247091"/>
                    <a:pt x="0" y="1232030"/>
                  </a:cubicBezTo>
                  <a:lnTo>
                    <a:pt x="0" y="27269"/>
                  </a:lnTo>
                  <a:cubicBezTo>
                    <a:pt x="0" y="12209"/>
                    <a:pt x="12209" y="0"/>
                    <a:pt x="27269" y="0"/>
                  </a:cubicBezTo>
                  <a:close/>
                </a:path>
              </a:pathLst>
            </a:custGeom>
            <a:solidFill>
              <a:srgbClr val="023E64"/>
            </a:solidFill>
            <a:ln cap="sq">
              <a:noFill/>
              <a:prstDash val="solid"/>
              <a:miter/>
            </a:ln>
          </p:spPr>
        </p:sp>
        <p:sp>
          <p:nvSpPr>
            <p:cNvPr id="7" name="TextBox 7"/>
            <p:cNvSpPr txBox="1"/>
            <p:nvPr/>
          </p:nvSpPr>
          <p:spPr>
            <a:xfrm>
              <a:off x="0" y="-47625"/>
              <a:ext cx="1495481" cy="1306925"/>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650463" y="2249194"/>
            <a:ext cx="5256483" cy="3670362"/>
            <a:chOff x="0" y="0"/>
            <a:chExt cx="981330" cy="685218"/>
          </a:xfrm>
        </p:grpSpPr>
        <p:sp>
          <p:nvSpPr>
            <p:cNvPr id="9" name="Freeform 9"/>
            <p:cNvSpPr/>
            <p:nvPr/>
          </p:nvSpPr>
          <p:spPr>
            <a:xfrm>
              <a:off x="0" y="0"/>
              <a:ext cx="981330" cy="685218"/>
            </a:xfrm>
            <a:custGeom>
              <a:avLst/>
              <a:gdLst/>
              <a:ahLst/>
              <a:cxnLst/>
              <a:rect l="l" t="t" r="r" b="b"/>
              <a:pathLst>
                <a:path w="981330" h="685218">
                  <a:moveTo>
                    <a:pt x="33875" y="0"/>
                  </a:moveTo>
                  <a:lnTo>
                    <a:pt x="947455" y="0"/>
                  </a:lnTo>
                  <a:cubicBezTo>
                    <a:pt x="956439" y="0"/>
                    <a:pt x="965055" y="3569"/>
                    <a:pt x="971408" y="9922"/>
                  </a:cubicBezTo>
                  <a:cubicBezTo>
                    <a:pt x="977761" y="16275"/>
                    <a:pt x="981330" y="24891"/>
                    <a:pt x="981330" y="33875"/>
                  </a:cubicBezTo>
                  <a:lnTo>
                    <a:pt x="981330" y="651343"/>
                  </a:lnTo>
                  <a:cubicBezTo>
                    <a:pt x="981330" y="670051"/>
                    <a:pt x="966163" y="685218"/>
                    <a:pt x="947455" y="685218"/>
                  </a:cubicBezTo>
                  <a:lnTo>
                    <a:pt x="33875" y="685218"/>
                  </a:lnTo>
                  <a:cubicBezTo>
                    <a:pt x="24891" y="685218"/>
                    <a:pt x="16275" y="681649"/>
                    <a:pt x="9922" y="675296"/>
                  </a:cubicBezTo>
                  <a:cubicBezTo>
                    <a:pt x="3569" y="668943"/>
                    <a:pt x="0" y="660327"/>
                    <a:pt x="0" y="651343"/>
                  </a:cubicBezTo>
                  <a:lnTo>
                    <a:pt x="0" y="33875"/>
                  </a:lnTo>
                  <a:cubicBezTo>
                    <a:pt x="0" y="24891"/>
                    <a:pt x="3569" y="16275"/>
                    <a:pt x="9922" y="9922"/>
                  </a:cubicBezTo>
                  <a:cubicBezTo>
                    <a:pt x="16275" y="3569"/>
                    <a:pt x="24891" y="0"/>
                    <a:pt x="33875" y="0"/>
                  </a:cubicBezTo>
                  <a:close/>
                </a:path>
              </a:pathLst>
            </a:custGeom>
            <a:blipFill>
              <a:blip r:embed="rId4"/>
              <a:stretch>
                <a:fillRect t="-21607" b="-21607"/>
              </a:stretch>
            </a:blipFill>
          </p:spPr>
        </p:sp>
      </p:grpSp>
      <p:grpSp>
        <p:nvGrpSpPr>
          <p:cNvPr id="10" name="Group 10"/>
          <p:cNvGrpSpPr/>
          <p:nvPr/>
        </p:nvGrpSpPr>
        <p:grpSpPr>
          <a:xfrm>
            <a:off x="6369398" y="2020643"/>
            <a:ext cx="5678153" cy="4781403"/>
            <a:chOff x="0" y="0"/>
            <a:chExt cx="1495481" cy="1259300"/>
          </a:xfrm>
        </p:grpSpPr>
        <p:sp>
          <p:nvSpPr>
            <p:cNvPr id="11" name="Freeform 11"/>
            <p:cNvSpPr/>
            <p:nvPr/>
          </p:nvSpPr>
          <p:spPr>
            <a:xfrm>
              <a:off x="0" y="0"/>
              <a:ext cx="1495481" cy="1259300"/>
            </a:xfrm>
            <a:custGeom>
              <a:avLst/>
              <a:gdLst/>
              <a:ahLst/>
              <a:cxnLst/>
              <a:rect l="l" t="t" r="r" b="b"/>
              <a:pathLst>
                <a:path w="1495481" h="1259300">
                  <a:moveTo>
                    <a:pt x="27269" y="0"/>
                  </a:moveTo>
                  <a:lnTo>
                    <a:pt x="1468211" y="0"/>
                  </a:lnTo>
                  <a:cubicBezTo>
                    <a:pt x="1483272" y="0"/>
                    <a:pt x="1495481" y="12209"/>
                    <a:pt x="1495481" y="27269"/>
                  </a:cubicBezTo>
                  <a:lnTo>
                    <a:pt x="1495481" y="1232030"/>
                  </a:lnTo>
                  <a:cubicBezTo>
                    <a:pt x="1495481" y="1247091"/>
                    <a:pt x="1483272" y="1259300"/>
                    <a:pt x="1468211" y="1259300"/>
                  </a:cubicBezTo>
                  <a:lnTo>
                    <a:pt x="27269" y="1259300"/>
                  </a:lnTo>
                  <a:cubicBezTo>
                    <a:pt x="12209" y="1259300"/>
                    <a:pt x="0" y="1247091"/>
                    <a:pt x="0" y="1232030"/>
                  </a:cubicBezTo>
                  <a:lnTo>
                    <a:pt x="0" y="27269"/>
                  </a:lnTo>
                  <a:cubicBezTo>
                    <a:pt x="0" y="12209"/>
                    <a:pt x="12209" y="0"/>
                    <a:pt x="27269" y="0"/>
                  </a:cubicBezTo>
                  <a:close/>
                </a:path>
              </a:pathLst>
            </a:custGeom>
            <a:solidFill>
              <a:srgbClr val="023E64"/>
            </a:solidFill>
            <a:ln cap="sq">
              <a:noFill/>
              <a:prstDash val="solid"/>
              <a:miter/>
            </a:ln>
          </p:spPr>
        </p:sp>
        <p:sp>
          <p:nvSpPr>
            <p:cNvPr id="12" name="TextBox 12"/>
            <p:cNvSpPr txBox="1"/>
            <p:nvPr/>
          </p:nvSpPr>
          <p:spPr>
            <a:xfrm>
              <a:off x="0" y="-47625"/>
              <a:ext cx="1495481" cy="1306925"/>
            </a:xfrm>
            <a:prstGeom prst="rect">
              <a:avLst/>
            </a:prstGeom>
          </p:spPr>
          <p:txBody>
            <a:bodyPr lIns="50800" tIns="50800" rIns="50800" bIns="50800" rtlCol="0" anchor="ctr"/>
            <a:lstStyle/>
            <a:p>
              <a:pPr algn="ctr">
                <a:lnSpc>
                  <a:spcPts val="3499"/>
                </a:lnSpc>
              </a:pPr>
              <a:endParaRPr/>
            </a:p>
          </p:txBody>
        </p:sp>
      </p:grpSp>
      <p:grpSp>
        <p:nvGrpSpPr>
          <p:cNvPr id="13" name="Group 13"/>
          <p:cNvGrpSpPr/>
          <p:nvPr/>
        </p:nvGrpSpPr>
        <p:grpSpPr>
          <a:xfrm>
            <a:off x="6580233" y="2278325"/>
            <a:ext cx="5256483" cy="3670362"/>
            <a:chOff x="0" y="0"/>
            <a:chExt cx="981330" cy="685218"/>
          </a:xfrm>
        </p:grpSpPr>
        <p:sp>
          <p:nvSpPr>
            <p:cNvPr id="14" name="Freeform 14"/>
            <p:cNvSpPr/>
            <p:nvPr/>
          </p:nvSpPr>
          <p:spPr>
            <a:xfrm>
              <a:off x="0" y="0"/>
              <a:ext cx="981330" cy="685218"/>
            </a:xfrm>
            <a:custGeom>
              <a:avLst/>
              <a:gdLst/>
              <a:ahLst/>
              <a:cxnLst/>
              <a:rect l="l" t="t" r="r" b="b"/>
              <a:pathLst>
                <a:path w="981330" h="685218">
                  <a:moveTo>
                    <a:pt x="33875" y="0"/>
                  </a:moveTo>
                  <a:lnTo>
                    <a:pt x="947455" y="0"/>
                  </a:lnTo>
                  <a:cubicBezTo>
                    <a:pt x="956439" y="0"/>
                    <a:pt x="965055" y="3569"/>
                    <a:pt x="971408" y="9922"/>
                  </a:cubicBezTo>
                  <a:cubicBezTo>
                    <a:pt x="977761" y="16275"/>
                    <a:pt x="981330" y="24891"/>
                    <a:pt x="981330" y="33875"/>
                  </a:cubicBezTo>
                  <a:lnTo>
                    <a:pt x="981330" y="651343"/>
                  </a:lnTo>
                  <a:cubicBezTo>
                    <a:pt x="981330" y="670051"/>
                    <a:pt x="966163" y="685218"/>
                    <a:pt x="947455" y="685218"/>
                  </a:cubicBezTo>
                  <a:lnTo>
                    <a:pt x="33875" y="685218"/>
                  </a:lnTo>
                  <a:cubicBezTo>
                    <a:pt x="24891" y="685218"/>
                    <a:pt x="16275" y="681649"/>
                    <a:pt x="9922" y="675296"/>
                  </a:cubicBezTo>
                  <a:cubicBezTo>
                    <a:pt x="3569" y="668943"/>
                    <a:pt x="0" y="660327"/>
                    <a:pt x="0" y="651343"/>
                  </a:cubicBezTo>
                  <a:lnTo>
                    <a:pt x="0" y="33875"/>
                  </a:lnTo>
                  <a:cubicBezTo>
                    <a:pt x="0" y="24891"/>
                    <a:pt x="3569" y="16275"/>
                    <a:pt x="9922" y="9922"/>
                  </a:cubicBezTo>
                  <a:cubicBezTo>
                    <a:pt x="16275" y="3569"/>
                    <a:pt x="24891" y="0"/>
                    <a:pt x="33875" y="0"/>
                  </a:cubicBezTo>
                  <a:close/>
                </a:path>
              </a:pathLst>
            </a:custGeom>
            <a:blipFill>
              <a:blip r:embed="rId5"/>
              <a:stretch>
                <a:fillRect t="-21607" b="-21607"/>
              </a:stretch>
            </a:blipFill>
          </p:spPr>
        </p:sp>
      </p:grpSp>
      <p:grpSp>
        <p:nvGrpSpPr>
          <p:cNvPr id="15" name="Group 15"/>
          <p:cNvGrpSpPr/>
          <p:nvPr/>
        </p:nvGrpSpPr>
        <p:grpSpPr>
          <a:xfrm>
            <a:off x="12299169" y="1990055"/>
            <a:ext cx="5678153" cy="4781403"/>
            <a:chOff x="0" y="0"/>
            <a:chExt cx="1495481" cy="1259300"/>
          </a:xfrm>
        </p:grpSpPr>
        <p:sp>
          <p:nvSpPr>
            <p:cNvPr id="16" name="Freeform 16"/>
            <p:cNvSpPr/>
            <p:nvPr/>
          </p:nvSpPr>
          <p:spPr>
            <a:xfrm>
              <a:off x="0" y="0"/>
              <a:ext cx="1495481" cy="1259300"/>
            </a:xfrm>
            <a:custGeom>
              <a:avLst/>
              <a:gdLst/>
              <a:ahLst/>
              <a:cxnLst/>
              <a:rect l="l" t="t" r="r" b="b"/>
              <a:pathLst>
                <a:path w="1495481" h="1259300">
                  <a:moveTo>
                    <a:pt x="27269" y="0"/>
                  </a:moveTo>
                  <a:lnTo>
                    <a:pt x="1468211" y="0"/>
                  </a:lnTo>
                  <a:cubicBezTo>
                    <a:pt x="1483272" y="0"/>
                    <a:pt x="1495481" y="12209"/>
                    <a:pt x="1495481" y="27269"/>
                  </a:cubicBezTo>
                  <a:lnTo>
                    <a:pt x="1495481" y="1232030"/>
                  </a:lnTo>
                  <a:cubicBezTo>
                    <a:pt x="1495481" y="1247091"/>
                    <a:pt x="1483272" y="1259300"/>
                    <a:pt x="1468211" y="1259300"/>
                  </a:cubicBezTo>
                  <a:lnTo>
                    <a:pt x="27269" y="1259300"/>
                  </a:lnTo>
                  <a:cubicBezTo>
                    <a:pt x="12209" y="1259300"/>
                    <a:pt x="0" y="1247091"/>
                    <a:pt x="0" y="1232030"/>
                  </a:cubicBezTo>
                  <a:lnTo>
                    <a:pt x="0" y="27269"/>
                  </a:lnTo>
                  <a:cubicBezTo>
                    <a:pt x="0" y="12209"/>
                    <a:pt x="12209" y="0"/>
                    <a:pt x="27269" y="0"/>
                  </a:cubicBezTo>
                  <a:close/>
                </a:path>
              </a:pathLst>
            </a:custGeom>
            <a:solidFill>
              <a:srgbClr val="023E64"/>
            </a:solidFill>
            <a:ln cap="sq">
              <a:noFill/>
              <a:prstDash val="solid"/>
              <a:miter/>
            </a:ln>
          </p:spPr>
        </p:sp>
        <p:sp>
          <p:nvSpPr>
            <p:cNvPr id="17" name="TextBox 17"/>
            <p:cNvSpPr txBox="1"/>
            <p:nvPr/>
          </p:nvSpPr>
          <p:spPr>
            <a:xfrm>
              <a:off x="0" y="-47625"/>
              <a:ext cx="1495481" cy="13069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2510004" y="2247738"/>
            <a:ext cx="5256483" cy="3670362"/>
            <a:chOff x="0" y="0"/>
            <a:chExt cx="981330" cy="685218"/>
          </a:xfrm>
        </p:grpSpPr>
        <p:sp>
          <p:nvSpPr>
            <p:cNvPr id="19" name="Freeform 19"/>
            <p:cNvSpPr/>
            <p:nvPr/>
          </p:nvSpPr>
          <p:spPr>
            <a:xfrm>
              <a:off x="0" y="0"/>
              <a:ext cx="981330" cy="685218"/>
            </a:xfrm>
            <a:custGeom>
              <a:avLst/>
              <a:gdLst/>
              <a:ahLst/>
              <a:cxnLst/>
              <a:rect l="l" t="t" r="r" b="b"/>
              <a:pathLst>
                <a:path w="981330" h="685218">
                  <a:moveTo>
                    <a:pt x="33875" y="0"/>
                  </a:moveTo>
                  <a:lnTo>
                    <a:pt x="947455" y="0"/>
                  </a:lnTo>
                  <a:cubicBezTo>
                    <a:pt x="956439" y="0"/>
                    <a:pt x="965055" y="3569"/>
                    <a:pt x="971408" y="9922"/>
                  </a:cubicBezTo>
                  <a:cubicBezTo>
                    <a:pt x="977761" y="16275"/>
                    <a:pt x="981330" y="24891"/>
                    <a:pt x="981330" y="33875"/>
                  </a:cubicBezTo>
                  <a:lnTo>
                    <a:pt x="981330" y="651343"/>
                  </a:lnTo>
                  <a:cubicBezTo>
                    <a:pt x="981330" y="670051"/>
                    <a:pt x="966163" y="685218"/>
                    <a:pt x="947455" y="685218"/>
                  </a:cubicBezTo>
                  <a:lnTo>
                    <a:pt x="33875" y="685218"/>
                  </a:lnTo>
                  <a:cubicBezTo>
                    <a:pt x="24891" y="685218"/>
                    <a:pt x="16275" y="681649"/>
                    <a:pt x="9922" y="675296"/>
                  </a:cubicBezTo>
                  <a:cubicBezTo>
                    <a:pt x="3569" y="668943"/>
                    <a:pt x="0" y="660327"/>
                    <a:pt x="0" y="651343"/>
                  </a:cubicBezTo>
                  <a:lnTo>
                    <a:pt x="0" y="33875"/>
                  </a:lnTo>
                  <a:cubicBezTo>
                    <a:pt x="0" y="24891"/>
                    <a:pt x="3569" y="16275"/>
                    <a:pt x="9922" y="9922"/>
                  </a:cubicBezTo>
                  <a:cubicBezTo>
                    <a:pt x="16275" y="3569"/>
                    <a:pt x="24891" y="0"/>
                    <a:pt x="33875" y="0"/>
                  </a:cubicBezTo>
                  <a:close/>
                </a:path>
              </a:pathLst>
            </a:custGeom>
            <a:blipFill>
              <a:blip r:embed="rId6"/>
              <a:stretch>
                <a:fillRect t="-21607" b="-21607"/>
              </a:stretch>
            </a:blipFill>
          </p:spPr>
        </p:sp>
      </p:grpSp>
      <p:sp>
        <p:nvSpPr>
          <p:cNvPr id="20" name="TextBox 20"/>
          <p:cNvSpPr txBox="1"/>
          <p:nvPr/>
        </p:nvSpPr>
        <p:spPr>
          <a:xfrm>
            <a:off x="4728306" y="194461"/>
            <a:ext cx="8419268" cy="863600"/>
          </a:xfrm>
          <a:prstGeom prst="rect">
            <a:avLst/>
          </a:prstGeom>
        </p:spPr>
        <p:txBody>
          <a:bodyPr lIns="0" tIns="0" rIns="0" bIns="0" rtlCol="0" anchor="t">
            <a:spAutoFit/>
          </a:bodyPr>
          <a:lstStyle/>
          <a:p>
            <a:pPr algn="ctr">
              <a:lnSpc>
                <a:spcPts val="7000"/>
              </a:lnSpc>
              <a:spcBef>
                <a:spcPct val="0"/>
              </a:spcBef>
            </a:pPr>
            <a:r>
              <a:rPr lang="en-US" sz="5000" b="1" dirty="0">
                <a:solidFill>
                  <a:srgbClr val="FFFFFF"/>
                </a:solidFill>
                <a:latin typeface="TT Hoves Bold"/>
                <a:ea typeface="TT Hoves Bold"/>
                <a:cs typeface="TT Hoves Bold"/>
                <a:sym typeface="TT Hoves Bold"/>
              </a:rPr>
              <a:t> Fish Family Cropping </a:t>
            </a:r>
          </a:p>
        </p:txBody>
      </p:sp>
      <p:sp>
        <p:nvSpPr>
          <p:cNvPr id="21" name="TextBox 21"/>
          <p:cNvSpPr txBox="1"/>
          <p:nvPr/>
        </p:nvSpPr>
        <p:spPr>
          <a:xfrm>
            <a:off x="1394271" y="6127921"/>
            <a:ext cx="3768865" cy="422275"/>
          </a:xfrm>
          <a:prstGeom prst="rect">
            <a:avLst/>
          </a:prstGeom>
        </p:spPr>
        <p:txBody>
          <a:bodyPr lIns="0" tIns="0" rIns="0" bIns="0" rtlCol="0" anchor="t">
            <a:spAutoFit/>
          </a:bodyPr>
          <a:lstStyle/>
          <a:p>
            <a:pPr marL="0" lvl="0" indent="0" algn="ctr">
              <a:lnSpc>
                <a:spcPts val="3499"/>
              </a:lnSpc>
              <a:spcBef>
                <a:spcPct val="0"/>
              </a:spcBef>
            </a:pPr>
            <a:r>
              <a:rPr lang="en-US" sz="2499" b="1" dirty="0">
                <a:solidFill>
                  <a:srgbClr val="FFFFFF"/>
                </a:solidFill>
                <a:latin typeface="TT Hoves Bold"/>
                <a:ea typeface="TT Hoves Bold"/>
                <a:cs typeface="TT Hoves Bold"/>
                <a:sym typeface="TT Hoves Bold"/>
              </a:rPr>
              <a:t>GROUP 1</a:t>
            </a:r>
          </a:p>
        </p:txBody>
      </p:sp>
      <p:sp>
        <p:nvSpPr>
          <p:cNvPr id="22" name="TextBox 22"/>
          <p:cNvSpPr txBox="1"/>
          <p:nvPr/>
        </p:nvSpPr>
        <p:spPr>
          <a:xfrm>
            <a:off x="2695449" y="7344898"/>
            <a:ext cx="13706955" cy="2613025"/>
          </a:xfrm>
          <a:prstGeom prst="rect">
            <a:avLst/>
          </a:prstGeom>
        </p:spPr>
        <p:txBody>
          <a:bodyPr lIns="0" tIns="0" rIns="0" bIns="0" rtlCol="0" anchor="t">
            <a:spAutoFit/>
          </a:bodyPr>
          <a:lstStyle/>
          <a:p>
            <a:pPr marL="0" lvl="0" indent="0" algn="just">
              <a:lnSpc>
                <a:spcPts val="3499"/>
              </a:lnSpc>
              <a:spcBef>
                <a:spcPct val="0"/>
              </a:spcBef>
            </a:pPr>
            <a:r>
              <a:rPr lang="en-US" sz="2499">
                <a:solidFill>
                  <a:srgbClr val="FFFFFF"/>
                </a:solidFill>
                <a:latin typeface="TT Hoves"/>
                <a:ea typeface="TT Hoves"/>
                <a:cs typeface="TT Hoves"/>
                <a:sym typeface="TT Hoves"/>
              </a:rPr>
              <a:t>Using a feature-based unsupervised approach, approximately 90 fish families were formed by clustering detected fish images based on color, texture, and size characteristics. While some misclassification is observed due to overlapping fish, background inclusion, and visual similarity across species, several families show clear intra-family visual consistency, as evident from the clustered images. These results demonstrate the effectiveness of automated fish family grouping from video data without prior labeling, while also highlighting areas for future refinement.</a:t>
            </a:r>
          </a:p>
        </p:txBody>
      </p:sp>
      <p:pic>
        <p:nvPicPr>
          <p:cNvPr id="26" name="Picture 25">
            <a:extLst>
              <a:ext uri="{FF2B5EF4-FFF2-40B4-BE49-F238E27FC236}">
                <a16:creationId xmlns:a16="http://schemas.microsoft.com/office/drawing/2014/main" id="{FDFF5603-029C-10D6-70C5-DF08F967E217}"/>
              </a:ext>
            </a:extLst>
          </p:cNvPr>
          <p:cNvPicPr>
            <a:picLocks noChangeAspect="1"/>
          </p:cNvPicPr>
          <p:nvPr/>
        </p:nvPicPr>
        <p:blipFill>
          <a:blip r:embed="rId7">
            <a:alphaModFix amt="70000"/>
            <a:extLst>
              <a:ext uri="{28A0092B-C50C-407E-A947-70E740481C1C}">
                <a14:useLocalDpi xmlns:a14="http://schemas.microsoft.com/office/drawing/2010/main" val="0"/>
              </a:ext>
            </a:extLst>
          </a:blip>
          <a:stretch>
            <a:fillRect/>
          </a:stretch>
        </p:blipFill>
        <p:spPr>
          <a:xfrm>
            <a:off x="12487178" y="2247738"/>
            <a:ext cx="5279309" cy="3700949"/>
          </a:xfrm>
          <a:prstGeom prst="rect">
            <a:avLst/>
          </a:prstGeom>
        </p:spPr>
      </p:pic>
      <p:sp>
        <p:nvSpPr>
          <p:cNvPr id="23" name="TextBox 23"/>
          <p:cNvSpPr txBox="1"/>
          <p:nvPr/>
        </p:nvSpPr>
        <p:spPr>
          <a:xfrm>
            <a:off x="7324042" y="6157053"/>
            <a:ext cx="3768865" cy="422275"/>
          </a:xfrm>
          <a:prstGeom prst="rect">
            <a:avLst/>
          </a:prstGeom>
        </p:spPr>
        <p:txBody>
          <a:bodyPr lIns="0" tIns="0" rIns="0" bIns="0" rtlCol="0" anchor="t">
            <a:spAutoFit/>
          </a:bodyPr>
          <a:lstStyle/>
          <a:p>
            <a:pPr marL="0" lvl="0" indent="0" algn="ctr">
              <a:lnSpc>
                <a:spcPts val="3499"/>
              </a:lnSpc>
              <a:spcBef>
                <a:spcPct val="0"/>
              </a:spcBef>
            </a:pPr>
            <a:r>
              <a:rPr lang="en-US" sz="2499" b="1" dirty="0">
                <a:solidFill>
                  <a:srgbClr val="FFFFFF"/>
                </a:solidFill>
                <a:latin typeface="TT Hoves Bold"/>
                <a:ea typeface="TT Hoves Bold"/>
                <a:cs typeface="TT Hoves Bold"/>
                <a:sym typeface="TT Hoves Bold"/>
              </a:rPr>
              <a:t>GROUP 2</a:t>
            </a:r>
          </a:p>
        </p:txBody>
      </p:sp>
      <p:sp>
        <p:nvSpPr>
          <p:cNvPr id="24" name="TextBox 24"/>
          <p:cNvSpPr txBox="1"/>
          <p:nvPr/>
        </p:nvSpPr>
        <p:spPr>
          <a:xfrm>
            <a:off x="13253813" y="6126466"/>
            <a:ext cx="3768865" cy="422275"/>
          </a:xfrm>
          <a:prstGeom prst="rect">
            <a:avLst/>
          </a:prstGeom>
        </p:spPr>
        <p:txBody>
          <a:bodyPr lIns="0" tIns="0" rIns="0" bIns="0" rtlCol="0" anchor="t">
            <a:spAutoFit/>
          </a:bodyPr>
          <a:lstStyle/>
          <a:p>
            <a:pPr marL="0" lvl="0" indent="0" algn="ctr">
              <a:lnSpc>
                <a:spcPts val="3499"/>
              </a:lnSpc>
              <a:spcBef>
                <a:spcPct val="0"/>
              </a:spcBef>
            </a:pPr>
            <a:r>
              <a:rPr lang="en-US" sz="2499" b="1" dirty="0">
                <a:solidFill>
                  <a:srgbClr val="FFFFFF"/>
                </a:solidFill>
                <a:latin typeface="TT Hoves Bold"/>
                <a:ea typeface="TT Hoves Bold"/>
                <a:cs typeface="TT Hoves Bold"/>
                <a:sym typeface="TT Hoves Bold"/>
              </a:rPr>
              <a:t>GROUP 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22" b="-9222"/>
            </a:stretch>
          </a:blipFill>
        </p:spPr>
      </p:sp>
      <p:sp>
        <p:nvSpPr>
          <p:cNvPr id="3" name="Freeform 3"/>
          <p:cNvSpPr/>
          <p:nvPr/>
        </p:nvSpPr>
        <p:spPr>
          <a:xfrm>
            <a:off x="-1767569" y="7693021"/>
            <a:ext cx="7315200" cy="2886179"/>
          </a:xfrm>
          <a:custGeom>
            <a:avLst/>
            <a:gdLst/>
            <a:ahLst/>
            <a:cxnLst/>
            <a:rect l="l" t="t" r="r" b="b"/>
            <a:pathLst>
              <a:path w="7315200" h="2886179">
                <a:moveTo>
                  <a:pt x="0" y="0"/>
                </a:moveTo>
                <a:lnTo>
                  <a:pt x="7315200" y="0"/>
                </a:lnTo>
                <a:lnTo>
                  <a:pt x="7315200" y="2886179"/>
                </a:lnTo>
                <a:lnTo>
                  <a:pt x="0" y="28861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3601700" y="7693021"/>
            <a:ext cx="7315200" cy="2886179"/>
          </a:xfrm>
          <a:custGeom>
            <a:avLst/>
            <a:gdLst/>
            <a:ahLst/>
            <a:cxnLst/>
            <a:rect l="l" t="t" r="r" b="b"/>
            <a:pathLst>
              <a:path w="7315200" h="2886179">
                <a:moveTo>
                  <a:pt x="0" y="0"/>
                </a:moveTo>
                <a:lnTo>
                  <a:pt x="7315200" y="0"/>
                </a:lnTo>
                <a:lnTo>
                  <a:pt x="7315200" y="2886179"/>
                </a:lnTo>
                <a:lnTo>
                  <a:pt x="0" y="28861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429000" y="266700"/>
            <a:ext cx="10474199" cy="727075"/>
          </a:xfrm>
          <a:prstGeom prst="rect">
            <a:avLst/>
          </a:prstGeom>
        </p:spPr>
        <p:txBody>
          <a:bodyPr lIns="0" tIns="0" rIns="0" bIns="0" rtlCol="0" anchor="t">
            <a:spAutoFit/>
          </a:bodyPr>
          <a:lstStyle/>
          <a:p>
            <a:pPr marL="0" lvl="0" indent="0" algn="ctr">
              <a:lnSpc>
                <a:spcPts val="5600"/>
              </a:lnSpc>
            </a:pPr>
            <a:r>
              <a:rPr lang="en-US" sz="5000" b="1" dirty="0">
                <a:solidFill>
                  <a:srgbClr val="FFFFFF"/>
                </a:solidFill>
                <a:latin typeface="TT Hoves Bold"/>
                <a:ea typeface="TT Hoves Bold"/>
                <a:cs typeface="TT Hoves Bold"/>
                <a:sym typeface="TT Hoves Bold"/>
              </a:rPr>
              <a:t>Output(Efficient Net) </a:t>
            </a:r>
          </a:p>
        </p:txBody>
      </p:sp>
      <p:pic>
        <p:nvPicPr>
          <p:cNvPr id="11" name="WhatsApp Video 2026-01-27 at 10.23.32 AM">
            <a:hlinkClick r:id="" action="ppaction://media"/>
            <a:extLst>
              <a:ext uri="{FF2B5EF4-FFF2-40B4-BE49-F238E27FC236}">
                <a16:creationId xmlns:a16="http://schemas.microsoft.com/office/drawing/2014/main" id="{76BBDB52-179A-49AE-3F51-6BE4D883B7D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57400" y="1260475"/>
            <a:ext cx="14531921" cy="8226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67D76-292B-7CE6-C821-1546D73894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4B632A-8A70-7F13-3ED6-406B41EDA10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a:extLst>
              <a:ext uri="{FF2B5EF4-FFF2-40B4-BE49-F238E27FC236}">
                <a16:creationId xmlns:a16="http://schemas.microsoft.com/office/drawing/2014/main" id="{3B4BD410-7ED8-4C4D-A140-48212D1FAAF4}"/>
              </a:ext>
            </a:extLst>
          </p:cNvPr>
          <p:cNvSpPr/>
          <p:nvPr/>
        </p:nvSpPr>
        <p:spPr>
          <a:xfrm>
            <a:off x="-1767569" y="7693021"/>
            <a:ext cx="7315200" cy="2886179"/>
          </a:xfrm>
          <a:custGeom>
            <a:avLst/>
            <a:gdLst/>
            <a:ahLst/>
            <a:cxnLst/>
            <a:rect l="l" t="t" r="r" b="b"/>
            <a:pathLst>
              <a:path w="7315200" h="2886179">
                <a:moveTo>
                  <a:pt x="0" y="0"/>
                </a:moveTo>
                <a:lnTo>
                  <a:pt x="7315200" y="0"/>
                </a:lnTo>
                <a:lnTo>
                  <a:pt x="7315200" y="2886179"/>
                </a:lnTo>
                <a:lnTo>
                  <a:pt x="0" y="2886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E9397E36-5B45-FF47-C567-B74FEE434A6D}"/>
              </a:ext>
            </a:extLst>
          </p:cNvPr>
          <p:cNvSpPr/>
          <p:nvPr/>
        </p:nvSpPr>
        <p:spPr>
          <a:xfrm>
            <a:off x="13601700" y="7693021"/>
            <a:ext cx="7315200" cy="2886179"/>
          </a:xfrm>
          <a:custGeom>
            <a:avLst/>
            <a:gdLst/>
            <a:ahLst/>
            <a:cxnLst/>
            <a:rect l="l" t="t" r="r" b="b"/>
            <a:pathLst>
              <a:path w="7315200" h="2886179">
                <a:moveTo>
                  <a:pt x="0" y="0"/>
                </a:moveTo>
                <a:lnTo>
                  <a:pt x="7315200" y="0"/>
                </a:lnTo>
                <a:lnTo>
                  <a:pt x="7315200" y="2886179"/>
                </a:lnTo>
                <a:lnTo>
                  <a:pt x="0" y="2886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a:extLst>
              <a:ext uri="{FF2B5EF4-FFF2-40B4-BE49-F238E27FC236}">
                <a16:creationId xmlns:a16="http://schemas.microsoft.com/office/drawing/2014/main" id="{62F21E03-FFC5-C228-4844-75D0C5BAC5C5}"/>
              </a:ext>
            </a:extLst>
          </p:cNvPr>
          <p:cNvSpPr txBox="1"/>
          <p:nvPr/>
        </p:nvSpPr>
        <p:spPr>
          <a:xfrm>
            <a:off x="3429000" y="266700"/>
            <a:ext cx="10474199" cy="727075"/>
          </a:xfrm>
          <a:prstGeom prst="rect">
            <a:avLst/>
          </a:prstGeom>
        </p:spPr>
        <p:txBody>
          <a:bodyPr lIns="0" tIns="0" rIns="0" bIns="0" rtlCol="0" anchor="t">
            <a:spAutoFit/>
          </a:bodyPr>
          <a:lstStyle/>
          <a:p>
            <a:pPr lvl="0" algn="ctr">
              <a:lnSpc>
                <a:spcPts val="5600"/>
              </a:lnSpc>
            </a:pPr>
            <a:r>
              <a:rPr lang="en-US" sz="5000" b="1" dirty="0">
                <a:solidFill>
                  <a:srgbClr val="FFFFFF"/>
                </a:solidFill>
                <a:latin typeface="TT Hoves Bold"/>
                <a:ea typeface="TT Hoves Bold"/>
                <a:cs typeface="TT Hoves Bold"/>
                <a:sym typeface="TT Hoves Bold"/>
              </a:rPr>
              <a:t>Metrix</a:t>
            </a:r>
          </a:p>
        </p:txBody>
      </p:sp>
      <p:pic>
        <p:nvPicPr>
          <p:cNvPr id="7" name="Picture 6">
            <a:extLst>
              <a:ext uri="{FF2B5EF4-FFF2-40B4-BE49-F238E27FC236}">
                <a16:creationId xmlns:a16="http://schemas.microsoft.com/office/drawing/2014/main" id="{EEEAEDC4-1C8E-0D2C-1A60-D15E58036F0A}"/>
              </a:ext>
            </a:extLst>
          </p:cNvPr>
          <p:cNvPicPr>
            <a:picLocks noChangeAspect="1"/>
          </p:cNvPicPr>
          <p:nvPr/>
        </p:nvPicPr>
        <p:blipFill>
          <a:blip r:embed="rId5"/>
          <a:stretch>
            <a:fillRect/>
          </a:stretch>
        </p:blipFill>
        <p:spPr>
          <a:xfrm>
            <a:off x="838200" y="1078706"/>
            <a:ext cx="16840200" cy="3033023"/>
          </a:xfrm>
          <a:prstGeom prst="rect">
            <a:avLst/>
          </a:prstGeom>
        </p:spPr>
      </p:pic>
      <p:pic>
        <p:nvPicPr>
          <p:cNvPr id="17" name="Picture 4">
            <a:extLst>
              <a:ext uri="{FF2B5EF4-FFF2-40B4-BE49-F238E27FC236}">
                <a16:creationId xmlns:a16="http://schemas.microsoft.com/office/drawing/2014/main" id="{187A8077-38D5-8118-DE65-E4FEB974FA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 y="4684524"/>
            <a:ext cx="16725900" cy="5060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298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TotalTime>
  <Words>842</Words>
  <Application>Microsoft Office PowerPoint</Application>
  <PresentationFormat>Custom</PresentationFormat>
  <Paragraphs>90</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TT Hoves Italics</vt:lpstr>
      <vt:lpstr>TT Hoves Bold</vt:lpstr>
      <vt:lpstr>TT Hoves</vt:lpstr>
      <vt:lpstr>Calibri</vt:lpstr>
      <vt:lpstr>Cambria Math</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Bold Nature Watercolor Illustrative The Ocean Life Beneath the Surface Presentation</dc:title>
  <dc:creator>Kiruba K</dc:creator>
  <cp:lastModifiedBy>kiruba k</cp:lastModifiedBy>
  <cp:revision>19</cp:revision>
  <dcterms:created xsi:type="dcterms:W3CDTF">2006-08-16T00:00:00Z</dcterms:created>
  <dcterms:modified xsi:type="dcterms:W3CDTF">2026-01-28T11:27:40Z</dcterms:modified>
  <dc:identifier>DAG91P-FnUM</dc:identifier>
</cp:coreProperties>
</file>